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257" r:id="rId3"/>
    <p:sldId id="258" r:id="rId4"/>
    <p:sldId id="259" r:id="rId5"/>
    <p:sldId id="260" r:id="rId6"/>
    <p:sldId id="262" r:id="rId7"/>
    <p:sldId id="261" r:id="rId8"/>
    <p:sldId id="30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6" r:id="rId22"/>
    <p:sldId id="277" r:id="rId23"/>
    <p:sldId id="278" r:id="rId24"/>
    <p:sldId id="279" r:id="rId25"/>
    <p:sldId id="305" r:id="rId26"/>
    <p:sldId id="306" r:id="rId27"/>
    <p:sldId id="280" r:id="rId28"/>
    <p:sldId id="300" r:id="rId29"/>
    <p:sldId id="281" r:id="rId30"/>
    <p:sldId id="282" r:id="rId31"/>
    <p:sldId id="307" r:id="rId32"/>
    <p:sldId id="283" r:id="rId33"/>
    <p:sldId id="284" r:id="rId34"/>
    <p:sldId id="285" r:id="rId35"/>
    <p:sldId id="286" r:id="rId36"/>
    <p:sldId id="287" r:id="rId37"/>
    <p:sldId id="288" r:id="rId38"/>
    <p:sldId id="290" r:id="rId39"/>
    <p:sldId id="289" r:id="rId40"/>
    <p:sldId id="291" r:id="rId41"/>
    <p:sldId id="292" r:id="rId42"/>
    <p:sldId id="293" r:id="rId43"/>
    <p:sldId id="297" r:id="rId44"/>
    <p:sldId id="298" r:id="rId45"/>
    <p:sldId id="299" r:id="rId46"/>
    <p:sldId id="303" r:id="rId47"/>
    <p:sldId id="294" r:id="rId48"/>
    <p:sldId id="295" r:id="rId49"/>
    <p:sldId id="301" r:id="rId50"/>
    <p:sldId id="296" r:id="rId5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020433-171B-4F18-AB4B-1E33814154B6}" v="226" dt="2024-10-29T21:03:16.2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87" autoAdjust="0"/>
    <p:restoredTop sz="94660"/>
  </p:normalViewPr>
  <p:slideViewPr>
    <p:cSldViewPr snapToGrid="0">
      <p:cViewPr varScale="1">
        <p:scale>
          <a:sx n="78" d="100"/>
          <a:sy n="78" d="100"/>
        </p:scale>
        <p:origin x="32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8FAF2C-962C-412D-9653-296D00DBF7C5}" type="datetimeFigureOut">
              <a:rPr lang="fr-FR" smtClean="0"/>
              <a:t>05/12/2024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73950D-2E11-48B6-A2D4-C1FEF2D470B4}" type="slidenum">
              <a:rPr lang="fr-FR" smtClean="0"/>
              <a:t>‹N°›</a:t>
            </a:fld>
            <a:endParaRPr lang="fr-FR"/>
          </a:p>
        </p:txBody>
      </p:sp>
    </p:spTree>
    <p:extLst>
      <p:ext uri="{BB962C8B-B14F-4D97-AF65-F5344CB8AC3E}">
        <p14:creationId xmlns:p14="http://schemas.microsoft.com/office/powerpoint/2010/main" val="3960083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673950D-2E11-48B6-A2D4-C1FEF2D470B4}" type="slidenum">
              <a:rPr lang="fr-FR" smtClean="0"/>
              <a:t>7</a:t>
            </a:fld>
            <a:endParaRPr lang="fr-FR"/>
          </a:p>
        </p:txBody>
      </p:sp>
    </p:spTree>
    <p:extLst>
      <p:ext uri="{BB962C8B-B14F-4D97-AF65-F5344CB8AC3E}">
        <p14:creationId xmlns:p14="http://schemas.microsoft.com/office/powerpoint/2010/main" val="830478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92937-33A1-827E-7181-CEBA932DC7E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2CC55D3-BE5F-B22F-6AD3-85CBF8CEBC3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3CBA8AE-223B-A418-D64A-238B7C1C622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7056C5B-3A88-7DD4-C5EA-E8D979D66D11}"/>
              </a:ext>
            </a:extLst>
          </p:cNvPr>
          <p:cNvSpPr>
            <a:spLocks noGrp="1"/>
          </p:cNvSpPr>
          <p:nvPr>
            <p:ph type="sldNum" sz="quarter" idx="5"/>
          </p:nvPr>
        </p:nvSpPr>
        <p:spPr/>
        <p:txBody>
          <a:bodyPr/>
          <a:lstStyle/>
          <a:p>
            <a:fld id="{2673950D-2E11-48B6-A2D4-C1FEF2D470B4}" type="slidenum">
              <a:rPr lang="fr-FR" smtClean="0"/>
              <a:t>8</a:t>
            </a:fld>
            <a:endParaRPr lang="fr-FR"/>
          </a:p>
        </p:txBody>
      </p:sp>
    </p:spTree>
    <p:extLst>
      <p:ext uri="{BB962C8B-B14F-4D97-AF65-F5344CB8AC3E}">
        <p14:creationId xmlns:p14="http://schemas.microsoft.com/office/powerpoint/2010/main" val="1852635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673950D-2E11-48B6-A2D4-C1FEF2D470B4}" type="slidenum">
              <a:rPr lang="fr-FR" smtClean="0"/>
              <a:t>11</a:t>
            </a:fld>
            <a:endParaRPr lang="fr-FR"/>
          </a:p>
        </p:txBody>
      </p:sp>
    </p:spTree>
    <p:extLst>
      <p:ext uri="{BB962C8B-B14F-4D97-AF65-F5344CB8AC3E}">
        <p14:creationId xmlns:p14="http://schemas.microsoft.com/office/powerpoint/2010/main" val="1805744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907874-A88A-A006-07D4-D3B0172D6EA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507E97FC-9726-8A70-9B67-90708C0F0A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0034D96-AF3C-397A-35CA-5CEBCCAED605}"/>
              </a:ext>
            </a:extLst>
          </p:cNvPr>
          <p:cNvSpPr>
            <a:spLocks noGrp="1"/>
          </p:cNvSpPr>
          <p:nvPr>
            <p:ph type="dt" sz="half" idx="10"/>
          </p:nvPr>
        </p:nvSpPr>
        <p:spPr/>
        <p:txBody>
          <a:bodyPr/>
          <a:lstStyle/>
          <a:p>
            <a:fld id="{9E923C26-CFB9-41CF-9A6D-DF6A66FB9E1C}" type="datetimeFigureOut">
              <a:rPr lang="fr-FR" smtClean="0"/>
              <a:t>05/12/2024</a:t>
            </a:fld>
            <a:endParaRPr lang="fr-FR"/>
          </a:p>
        </p:txBody>
      </p:sp>
      <p:sp>
        <p:nvSpPr>
          <p:cNvPr id="5" name="Espace réservé du pied de page 4">
            <a:extLst>
              <a:ext uri="{FF2B5EF4-FFF2-40B4-BE49-F238E27FC236}">
                <a16:creationId xmlns:a16="http://schemas.microsoft.com/office/drawing/2014/main" id="{D5AF2EA8-8B9F-1870-A3AC-250EE67E76A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C0CC141-EBF5-C2EF-1145-BC72F1AF37E9}"/>
              </a:ext>
            </a:extLst>
          </p:cNvPr>
          <p:cNvSpPr>
            <a:spLocks noGrp="1"/>
          </p:cNvSpPr>
          <p:nvPr>
            <p:ph type="sldNum" sz="quarter" idx="12"/>
          </p:nvPr>
        </p:nvSpPr>
        <p:spPr/>
        <p:txBody>
          <a:bodyPr/>
          <a:lstStyle/>
          <a:p>
            <a:fld id="{5AE9D81B-91BB-401D-B233-9DA72B7E232A}" type="slidenum">
              <a:rPr lang="fr-FR" smtClean="0"/>
              <a:t>‹N°›</a:t>
            </a:fld>
            <a:endParaRPr lang="fr-FR"/>
          </a:p>
        </p:txBody>
      </p:sp>
      <p:pic>
        <p:nvPicPr>
          <p:cNvPr id="8" name="Image 7" descr="Une image contenant texte, Police, cercle, capture d’écran&#10;&#10;Description générée automatiquement">
            <a:extLst>
              <a:ext uri="{FF2B5EF4-FFF2-40B4-BE49-F238E27FC236}">
                <a16:creationId xmlns:a16="http://schemas.microsoft.com/office/drawing/2014/main" id="{9635655E-6966-F2B6-2E0F-B4094C0B10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246" y="136525"/>
            <a:ext cx="1153736" cy="1153736"/>
          </a:xfrm>
          <a:prstGeom prst="rect">
            <a:avLst/>
          </a:prstGeom>
        </p:spPr>
      </p:pic>
    </p:spTree>
    <p:extLst>
      <p:ext uri="{BB962C8B-B14F-4D97-AF65-F5344CB8AC3E}">
        <p14:creationId xmlns:p14="http://schemas.microsoft.com/office/powerpoint/2010/main" val="1838565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633061-3E2D-BB9A-E375-B67133E268CE}"/>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86E53108-C0E7-BE1B-3DF4-7B115E3D9328}"/>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3D47F7A-5F39-AE84-95F8-471D42E925EC}"/>
              </a:ext>
            </a:extLst>
          </p:cNvPr>
          <p:cNvSpPr>
            <a:spLocks noGrp="1"/>
          </p:cNvSpPr>
          <p:nvPr>
            <p:ph type="dt" sz="half" idx="10"/>
          </p:nvPr>
        </p:nvSpPr>
        <p:spPr/>
        <p:txBody>
          <a:bodyPr/>
          <a:lstStyle/>
          <a:p>
            <a:fld id="{9E923C26-CFB9-41CF-9A6D-DF6A66FB9E1C}" type="datetimeFigureOut">
              <a:rPr lang="fr-FR" smtClean="0"/>
              <a:t>05/12/2024</a:t>
            </a:fld>
            <a:endParaRPr lang="fr-FR"/>
          </a:p>
        </p:txBody>
      </p:sp>
      <p:sp>
        <p:nvSpPr>
          <p:cNvPr id="5" name="Espace réservé du pied de page 4">
            <a:extLst>
              <a:ext uri="{FF2B5EF4-FFF2-40B4-BE49-F238E27FC236}">
                <a16:creationId xmlns:a16="http://schemas.microsoft.com/office/drawing/2014/main" id="{2174B5E3-318E-12A3-6A3A-8AA798699CF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3D31609-6D45-B48A-AB12-E7A387DDFAB1}"/>
              </a:ext>
            </a:extLst>
          </p:cNvPr>
          <p:cNvSpPr>
            <a:spLocks noGrp="1"/>
          </p:cNvSpPr>
          <p:nvPr>
            <p:ph type="sldNum" sz="quarter" idx="12"/>
          </p:nvPr>
        </p:nvSpPr>
        <p:spPr/>
        <p:txBody>
          <a:bodyPr/>
          <a:lstStyle/>
          <a:p>
            <a:fld id="{5AE9D81B-91BB-401D-B233-9DA72B7E232A}" type="slidenum">
              <a:rPr lang="fr-FR" smtClean="0"/>
              <a:t>‹N°›</a:t>
            </a:fld>
            <a:endParaRPr lang="fr-FR"/>
          </a:p>
        </p:txBody>
      </p:sp>
    </p:spTree>
    <p:extLst>
      <p:ext uri="{BB962C8B-B14F-4D97-AF65-F5344CB8AC3E}">
        <p14:creationId xmlns:p14="http://schemas.microsoft.com/office/powerpoint/2010/main" val="3189695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0E8F0AC-6AA8-A3F6-2C0D-9150D642568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B2BFC762-DCAB-9EA6-5BB8-7F8C05B11E4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BAB2ADC-0901-205C-0C7D-4C2F80673D24}"/>
              </a:ext>
            </a:extLst>
          </p:cNvPr>
          <p:cNvSpPr>
            <a:spLocks noGrp="1"/>
          </p:cNvSpPr>
          <p:nvPr>
            <p:ph type="dt" sz="half" idx="10"/>
          </p:nvPr>
        </p:nvSpPr>
        <p:spPr/>
        <p:txBody>
          <a:bodyPr/>
          <a:lstStyle/>
          <a:p>
            <a:fld id="{9E923C26-CFB9-41CF-9A6D-DF6A66FB9E1C}" type="datetimeFigureOut">
              <a:rPr lang="fr-FR" smtClean="0"/>
              <a:t>05/12/2024</a:t>
            </a:fld>
            <a:endParaRPr lang="fr-FR"/>
          </a:p>
        </p:txBody>
      </p:sp>
      <p:sp>
        <p:nvSpPr>
          <p:cNvPr id="5" name="Espace réservé du pied de page 4">
            <a:extLst>
              <a:ext uri="{FF2B5EF4-FFF2-40B4-BE49-F238E27FC236}">
                <a16:creationId xmlns:a16="http://schemas.microsoft.com/office/drawing/2014/main" id="{500A0C13-41A3-2C1F-C2A2-C39B4A6926C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D109612-4AF9-4F96-8A69-4D5D2366681D}"/>
              </a:ext>
            </a:extLst>
          </p:cNvPr>
          <p:cNvSpPr>
            <a:spLocks noGrp="1"/>
          </p:cNvSpPr>
          <p:nvPr>
            <p:ph type="sldNum" sz="quarter" idx="12"/>
          </p:nvPr>
        </p:nvSpPr>
        <p:spPr/>
        <p:txBody>
          <a:bodyPr/>
          <a:lstStyle/>
          <a:p>
            <a:fld id="{5AE9D81B-91BB-401D-B233-9DA72B7E232A}" type="slidenum">
              <a:rPr lang="fr-FR" smtClean="0"/>
              <a:t>‹N°›</a:t>
            </a:fld>
            <a:endParaRPr lang="fr-FR"/>
          </a:p>
        </p:txBody>
      </p:sp>
    </p:spTree>
    <p:extLst>
      <p:ext uri="{BB962C8B-B14F-4D97-AF65-F5344CB8AC3E}">
        <p14:creationId xmlns:p14="http://schemas.microsoft.com/office/powerpoint/2010/main" val="2791176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174EA2-6D95-5185-269D-C6491653EF2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9680382-F7BA-84AC-E045-64F2C5D89FC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5FEBF8F-D56B-E35E-8C55-9EDE37F5C46D}"/>
              </a:ext>
            </a:extLst>
          </p:cNvPr>
          <p:cNvSpPr>
            <a:spLocks noGrp="1"/>
          </p:cNvSpPr>
          <p:nvPr>
            <p:ph type="dt" sz="half" idx="10"/>
          </p:nvPr>
        </p:nvSpPr>
        <p:spPr/>
        <p:txBody>
          <a:bodyPr/>
          <a:lstStyle/>
          <a:p>
            <a:fld id="{9E923C26-CFB9-41CF-9A6D-DF6A66FB9E1C}" type="datetimeFigureOut">
              <a:rPr lang="fr-FR" smtClean="0"/>
              <a:t>05/12/2024</a:t>
            </a:fld>
            <a:endParaRPr lang="fr-FR"/>
          </a:p>
        </p:txBody>
      </p:sp>
      <p:sp>
        <p:nvSpPr>
          <p:cNvPr id="5" name="Espace réservé du pied de page 4">
            <a:extLst>
              <a:ext uri="{FF2B5EF4-FFF2-40B4-BE49-F238E27FC236}">
                <a16:creationId xmlns:a16="http://schemas.microsoft.com/office/drawing/2014/main" id="{EFDF49DC-5CC3-EE06-19C4-81A98FC13D2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BAF4FB3-3D6B-8158-4386-0589AC7AC5F6}"/>
              </a:ext>
            </a:extLst>
          </p:cNvPr>
          <p:cNvSpPr>
            <a:spLocks noGrp="1"/>
          </p:cNvSpPr>
          <p:nvPr>
            <p:ph type="sldNum" sz="quarter" idx="12"/>
          </p:nvPr>
        </p:nvSpPr>
        <p:spPr/>
        <p:txBody>
          <a:bodyPr/>
          <a:lstStyle/>
          <a:p>
            <a:fld id="{5AE9D81B-91BB-401D-B233-9DA72B7E232A}" type="slidenum">
              <a:rPr lang="fr-FR" smtClean="0"/>
              <a:t>‹N°›</a:t>
            </a:fld>
            <a:endParaRPr lang="fr-FR"/>
          </a:p>
        </p:txBody>
      </p:sp>
    </p:spTree>
    <p:extLst>
      <p:ext uri="{BB962C8B-B14F-4D97-AF65-F5344CB8AC3E}">
        <p14:creationId xmlns:p14="http://schemas.microsoft.com/office/powerpoint/2010/main" val="3741030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C3B0C2-E763-0C3C-9FBA-D9268ADD084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33E2380-3064-391D-F2FB-E28187EB7D2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87822DF-9B27-C623-F3AE-3BD039FEF871}"/>
              </a:ext>
            </a:extLst>
          </p:cNvPr>
          <p:cNvSpPr>
            <a:spLocks noGrp="1"/>
          </p:cNvSpPr>
          <p:nvPr>
            <p:ph type="dt" sz="half" idx="10"/>
          </p:nvPr>
        </p:nvSpPr>
        <p:spPr/>
        <p:txBody>
          <a:bodyPr/>
          <a:lstStyle/>
          <a:p>
            <a:fld id="{9E923C26-CFB9-41CF-9A6D-DF6A66FB9E1C}" type="datetimeFigureOut">
              <a:rPr lang="fr-FR" smtClean="0"/>
              <a:t>05/12/2024</a:t>
            </a:fld>
            <a:endParaRPr lang="fr-FR"/>
          </a:p>
        </p:txBody>
      </p:sp>
      <p:sp>
        <p:nvSpPr>
          <p:cNvPr id="5" name="Espace réservé du pied de page 4">
            <a:extLst>
              <a:ext uri="{FF2B5EF4-FFF2-40B4-BE49-F238E27FC236}">
                <a16:creationId xmlns:a16="http://schemas.microsoft.com/office/drawing/2014/main" id="{93C979B0-D67B-8745-91B4-7BD1C8C463E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4B4537F-97F6-F478-8E82-AC7B0AACAE0A}"/>
              </a:ext>
            </a:extLst>
          </p:cNvPr>
          <p:cNvSpPr>
            <a:spLocks noGrp="1"/>
          </p:cNvSpPr>
          <p:nvPr>
            <p:ph type="sldNum" sz="quarter" idx="12"/>
          </p:nvPr>
        </p:nvSpPr>
        <p:spPr/>
        <p:txBody>
          <a:bodyPr/>
          <a:lstStyle/>
          <a:p>
            <a:fld id="{5AE9D81B-91BB-401D-B233-9DA72B7E232A}" type="slidenum">
              <a:rPr lang="fr-FR" smtClean="0"/>
              <a:t>‹N°›</a:t>
            </a:fld>
            <a:endParaRPr lang="fr-FR"/>
          </a:p>
        </p:txBody>
      </p:sp>
    </p:spTree>
    <p:extLst>
      <p:ext uri="{BB962C8B-B14F-4D97-AF65-F5344CB8AC3E}">
        <p14:creationId xmlns:p14="http://schemas.microsoft.com/office/powerpoint/2010/main" val="4109885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269107-1E35-4322-6ABD-4EA5E8E6F61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12F0041-F038-E52E-E669-83ABEADC2E1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B3C7F01-29ED-CCF5-E2AE-7F507075C22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83BE0F0-0B3C-6FEA-A573-C00400768E19}"/>
              </a:ext>
            </a:extLst>
          </p:cNvPr>
          <p:cNvSpPr>
            <a:spLocks noGrp="1"/>
          </p:cNvSpPr>
          <p:nvPr>
            <p:ph type="dt" sz="half" idx="10"/>
          </p:nvPr>
        </p:nvSpPr>
        <p:spPr/>
        <p:txBody>
          <a:bodyPr/>
          <a:lstStyle/>
          <a:p>
            <a:fld id="{9E923C26-CFB9-41CF-9A6D-DF6A66FB9E1C}" type="datetimeFigureOut">
              <a:rPr lang="fr-FR" smtClean="0"/>
              <a:t>05/12/2024</a:t>
            </a:fld>
            <a:endParaRPr lang="fr-FR"/>
          </a:p>
        </p:txBody>
      </p:sp>
      <p:sp>
        <p:nvSpPr>
          <p:cNvPr id="6" name="Espace réservé du pied de page 5">
            <a:extLst>
              <a:ext uri="{FF2B5EF4-FFF2-40B4-BE49-F238E27FC236}">
                <a16:creationId xmlns:a16="http://schemas.microsoft.com/office/drawing/2014/main" id="{1461CB1E-2B8B-77D0-9EEE-A282ED19B27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D45BEF2-A2EB-9795-E1AE-76366DFAE980}"/>
              </a:ext>
            </a:extLst>
          </p:cNvPr>
          <p:cNvSpPr>
            <a:spLocks noGrp="1"/>
          </p:cNvSpPr>
          <p:nvPr>
            <p:ph type="sldNum" sz="quarter" idx="12"/>
          </p:nvPr>
        </p:nvSpPr>
        <p:spPr/>
        <p:txBody>
          <a:bodyPr/>
          <a:lstStyle/>
          <a:p>
            <a:fld id="{5AE9D81B-91BB-401D-B233-9DA72B7E232A}" type="slidenum">
              <a:rPr lang="fr-FR" smtClean="0"/>
              <a:t>‹N°›</a:t>
            </a:fld>
            <a:endParaRPr lang="fr-FR"/>
          </a:p>
        </p:txBody>
      </p:sp>
    </p:spTree>
    <p:extLst>
      <p:ext uri="{BB962C8B-B14F-4D97-AF65-F5344CB8AC3E}">
        <p14:creationId xmlns:p14="http://schemas.microsoft.com/office/powerpoint/2010/main" val="1063269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96C2FE-A372-B584-F0F9-257137C1DE01}"/>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5886CAA-F527-CD9A-0D85-EFEA3BA38F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4863B41-ED07-B090-5F8E-BAD8E7A07FD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7CC41AC-092E-248F-0F01-0C72C2867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721D113C-872D-9F20-251A-51B7F6699F9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817B602-BBF9-AF82-F82F-CA200DDFD056}"/>
              </a:ext>
            </a:extLst>
          </p:cNvPr>
          <p:cNvSpPr>
            <a:spLocks noGrp="1"/>
          </p:cNvSpPr>
          <p:nvPr>
            <p:ph type="dt" sz="half" idx="10"/>
          </p:nvPr>
        </p:nvSpPr>
        <p:spPr/>
        <p:txBody>
          <a:bodyPr/>
          <a:lstStyle/>
          <a:p>
            <a:fld id="{9E923C26-CFB9-41CF-9A6D-DF6A66FB9E1C}" type="datetimeFigureOut">
              <a:rPr lang="fr-FR" smtClean="0"/>
              <a:t>05/12/2024</a:t>
            </a:fld>
            <a:endParaRPr lang="fr-FR"/>
          </a:p>
        </p:txBody>
      </p:sp>
      <p:sp>
        <p:nvSpPr>
          <p:cNvPr id="8" name="Espace réservé du pied de page 7">
            <a:extLst>
              <a:ext uri="{FF2B5EF4-FFF2-40B4-BE49-F238E27FC236}">
                <a16:creationId xmlns:a16="http://schemas.microsoft.com/office/drawing/2014/main" id="{AF3453E9-5930-7724-86D7-C36CCC328B1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354D0CE2-6541-DACE-0893-5C9DB817D3EC}"/>
              </a:ext>
            </a:extLst>
          </p:cNvPr>
          <p:cNvSpPr>
            <a:spLocks noGrp="1"/>
          </p:cNvSpPr>
          <p:nvPr>
            <p:ph type="sldNum" sz="quarter" idx="12"/>
          </p:nvPr>
        </p:nvSpPr>
        <p:spPr/>
        <p:txBody>
          <a:bodyPr/>
          <a:lstStyle/>
          <a:p>
            <a:fld id="{5AE9D81B-91BB-401D-B233-9DA72B7E232A}" type="slidenum">
              <a:rPr lang="fr-FR" smtClean="0"/>
              <a:t>‹N°›</a:t>
            </a:fld>
            <a:endParaRPr lang="fr-FR"/>
          </a:p>
        </p:txBody>
      </p:sp>
    </p:spTree>
    <p:extLst>
      <p:ext uri="{BB962C8B-B14F-4D97-AF65-F5344CB8AC3E}">
        <p14:creationId xmlns:p14="http://schemas.microsoft.com/office/powerpoint/2010/main" val="2107034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6BFBDD-D259-DA28-DB47-0F5FD403569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837174E4-D328-3138-AD46-C21B08A072C4}"/>
              </a:ext>
            </a:extLst>
          </p:cNvPr>
          <p:cNvSpPr>
            <a:spLocks noGrp="1"/>
          </p:cNvSpPr>
          <p:nvPr>
            <p:ph type="dt" sz="half" idx="10"/>
          </p:nvPr>
        </p:nvSpPr>
        <p:spPr/>
        <p:txBody>
          <a:bodyPr/>
          <a:lstStyle/>
          <a:p>
            <a:fld id="{9E923C26-CFB9-41CF-9A6D-DF6A66FB9E1C}" type="datetimeFigureOut">
              <a:rPr lang="fr-FR" smtClean="0"/>
              <a:t>05/12/2024</a:t>
            </a:fld>
            <a:endParaRPr lang="fr-FR"/>
          </a:p>
        </p:txBody>
      </p:sp>
      <p:sp>
        <p:nvSpPr>
          <p:cNvPr id="4" name="Espace réservé du pied de page 3">
            <a:extLst>
              <a:ext uri="{FF2B5EF4-FFF2-40B4-BE49-F238E27FC236}">
                <a16:creationId xmlns:a16="http://schemas.microsoft.com/office/drawing/2014/main" id="{EDA4DADE-5D89-BEB4-8690-B169223419FD}"/>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A77516D4-F81E-17BD-AAD3-2849AC6EA916}"/>
              </a:ext>
            </a:extLst>
          </p:cNvPr>
          <p:cNvSpPr>
            <a:spLocks noGrp="1"/>
          </p:cNvSpPr>
          <p:nvPr>
            <p:ph type="sldNum" sz="quarter" idx="12"/>
          </p:nvPr>
        </p:nvSpPr>
        <p:spPr/>
        <p:txBody>
          <a:bodyPr/>
          <a:lstStyle/>
          <a:p>
            <a:fld id="{5AE9D81B-91BB-401D-B233-9DA72B7E232A}" type="slidenum">
              <a:rPr lang="fr-FR" smtClean="0"/>
              <a:t>‹N°›</a:t>
            </a:fld>
            <a:endParaRPr lang="fr-FR"/>
          </a:p>
        </p:txBody>
      </p:sp>
    </p:spTree>
    <p:extLst>
      <p:ext uri="{BB962C8B-B14F-4D97-AF65-F5344CB8AC3E}">
        <p14:creationId xmlns:p14="http://schemas.microsoft.com/office/powerpoint/2010/main" val="2771260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647BBE7-BD5E-C7D6-C253-290E5A37B561}"/>
              </a:ext>
            </a:extLst>
          </p:cNvPr>
          <p:cNvSpPr>
            <a:spLocks noGrp="1"/>
          </p:cNvSpPr>
          <p:nvPr>
            <p:ph type="dt" sz="half" idx="10"/>
          </p:nvPr>
        </p:nvSpPr>
        <p:spPr/>
        <p:txBody>
          <a:bodyPr/>
          <a:lstStyle/>
          <a:p>
            <a:fld id="{9E923C26-CFB9-41CF-9A6D-DF6A66FB9E1C}" type="datetimeFigureOut">
              <a:rPr lang="fr-FR" smtClean="0"/>
              <a:t>05/12/2024</a:t>
            </a:fld>
            <a:endParaRPr lang="fr-FR"/>
          </a:p>
        </p:txBody>
      </p:sp>
      <p:sp>
        <p:nvSpPr>
          <p:cNvPr id="3" name="Espace réservé du pied de page 2">
            <a:extLst>
              <a:ext uri="{FF2B5EF4-FFF2-40B4-BE49-F238E27FC236}">
                <a16:creationId xmlns:a16="http://schemas.microsoft.com/office/drawing/2014/main" id="{FECBFD73-B9B2-FAFA-712A-1C74C6C28A53}"/>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1ADECEDD-E1F9-7534-8238-20444276BE24}"/>
              </a:ext>
            </a:extLst>
          </p:cNvPr>
          <p:cNvSpPr>
            <a:spLocks noGrp="1"/>
          </p:cNvSpPr>
          <p:nvPr>
            <p:ph type="sldNum" sz="quarter" idx="12"/>
          </p:nvPr>
        </p:nvSpPr>
        <p:spPr/>
        <p:txBody>
          <a:bodyPr/>
          <a:lstStyle/>
          <a:p>
            <a:fld id="{5AE9D81B-91BB-401D-B233-9DA72B7E232A}" type="slidenum">
              <a:rPr lang="fr-FR" smtClean="0"/>
              <a:t>‹N°›</a:t>
            </a:fld>
            <a:endParaRPr lang="fr-FR"/>
          </a:p>
        </p:txBody>
      </p:sp>
      <p:pic>
        <p:nvPicPr>
          <p:cNvPr id="6" name="Image 5" descr="Une image contenant texte, Police, cercle, capture d’écran&#10;&#10;Description générée automatiquement">
            <a:extLst>
              <a:ext uri="{FF2B5EF4-FFF2-40B4-BE49-F238E27FC236}">
                <a16:creationId xmlns:a16="http://schemas.microsoft.com/office/drawing/2014/main" id="{3139736D-2EDC-30C4-3603-90D735DD3D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23" y="136525"/>
            <a:ext cx="1310754" cy="1310754"/>
          </a:xfrm>
          <a:prstGeom prst="rect">
            <a:avLst/>
          </a:prstGeom>
        </p:spPr>
      </p:pic>
    </p:spTree>
    <p:extLst>
      <p:ext uri="{BB962C8B-B14F-4D97-AF65-F5344CB8AC3E}">
        <p14:creationId xmlns:p14="http://schemas.microsoft.com/office/powerpoint/2010/main" val="3656114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B8B145-2850-CBB9-488A-C5F7E3BE675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C9E180C-F6FB-1ED9-067A-555AB6A628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531D31AD-6836-A06D-DCB3-608BB0E7F8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BDF080E-07E4-64DF-C671-ECDECDB7A02B}"/>
              </a:ext>
            </a:extLst>
          </p:cNvPr>
          <p:cNvSpPr>
            <a:spLocks noGrp="1"/>
          </p:cNvSpPr>
          <p:nvPr>
            <p:ph type="dt" sz="half" idx="10"/>
          </p:nvPr>
        </p:nvSpPr>
        <p:spPr/>
        <p:txBody>
          <a:bodyPr/>
          <a:lstStyle/>
          <a:p>
            <a:fld id="{9E923C26-CFB9-41CF-9A6D-DF6A66FB9E1C}" type="datetimeFigureOut">
              <a:rPr lang="fr-FR" smtClean="0"/>
              <a:t>05/12/2024</a:t>
            </a:fld>
            <a:endParaRPr lang="fr-FR"/>
          </a:p>
        </p:txBody>
      </p:sp>
      <p:sp>
        <p:nvSpPr>
          <p:cNvPr id="6" name="Espace réservé du pied de page 5">
            <a:extLst>
              <a:ext uri="{FF2B5EF4-FFF2-40B4-BE49-F238E27FC236}">
                <a16:creationId xmlns:a16="http://schemas.microsoft.com/office/drawing/2014/main" id="{AAEEA28E-DA21-81AB-C9F5-FD53D229452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138F7D0-39D9-DAEA-30A7-ECD61029D872}"/>
              </a:ext>
            </a:extLst>
          </p:cNvPr>
          <p:cNvSpPr>
            <a:spLocks noGrp="1"/>
          </p:cNvSpPr>
          <p:nvPr>
            <p:ph type="sldNum" sz="quarter" idx="12"/>
          </p:nvPr>
        </p:nvSpPr>
        <p:spPr/>
        <p:txBody>
          <a:bodyPr/>
          <a:lstStyle/>
          <a:p>
            <a:fld id="{5AE9D81B-91BB-401D-B233-9DA72B7E232A}" type="slidenum">
              <a:rPr lang="fr-FR" smtClean="0"/>
              <a:t>‹N°›</a:t>
            </a:fld>
            <a:endParaRPr lang="fr-FR"/>
          </a:p>
        </p:txBody>
      </p:sp>
    </p:spTree>
    <p:extLst>
      <p:ext uri="{BB962C8B-B14F-4D97-AF65-F5344CB8AC3E}">
        <p14:creationId xmlns:p14="http://schemas.microsoft.com/office/powerpoint/2010/main" val="1313875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BE4372-51C3-F64F-D856-D30CADB8BA9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F3AB44E6-38E2-62E4-F540-FAAF04E196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04FA0C3-0289-0FC4-DE14-A22A5CD525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243A805-3239-E7D3-D87B-3FBD1F91FD2B}"/>
              </a:ext>
            </a:extLst>
          </p:cNvPr>
          <p:cNvSpPr>
            <a:spLocks noGrp="1"/>
          </p:cNvSpPr>
          <p:nvPr>
            <p:ph type="dt" sz="half" idx="10"/>
          </p:nvPr>
        </p:nvSpPr>
        <p:spPr/>
        <p:txBody>
          <a:bodyPr/>
          <a:lstStyle/>
          <a:p>
            <a:fld id="{9E923C26-CFB9-41CF-9A6D-DF6A66FB9E1C}" type="datetimeFigureOut">
              <a:rPr lang="fr-FR" smtClean="0"/>
              <a:t>05/12/2024</a:t>
            </a:fld>
            <a:endParaRPr lang="fr-FR"/>
          </a:p>
        </p:txBody>
      </p:sp>
      <p:sp>
        <p:nvSpPr>
          <p:cNvPr id="6" name="Espace réservé du pied de page 5">
            <a:extLst>
              <a:ext uri="{FF2B5EF4-FFF2-40B4-BE49-F238E27FC236}">
                <a16:creationId xmlns:a16="http://schemas.microsoft.com/office/drawing/2014/main" id="{B68D8403-0D8F-C489-813F-6664C091466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EF291DB-79F9-29A3-7318-CAC6B76A360F}"/>
              </a:ext>
            </a:extLst>
          </p:cNvPr>
          <p:cNvSpPr>
            <a:spLocks noGrp="1"/>
          </p:cNvSpPr>
          <p:nvPr>
            <p:ph type="sldNum" sz="quarter" idx="12"/>
          </p:nvPr>
        </p:nvSpPr>
        <p:spPr/>
        <p:txBody>
          <a:bodyPr/>
          <a:lstStyle/>
          <a:p>
            <a:fld id="{5AE9D81B-91BB-401D-B233-9DA72B7E232A}" type="slidenum">
              <a:rPr lang="fr-FR" smtClean="0"/>
              <a:t>‹N°›</a:t>
            </a:fld>
            <a:endParaRPr lang="fr-FR"/>
          </a:p>
        </p:txBody>
      </p:sp>
    </p:spTree>
    <p:extLst>
      <p:ext uri="{BB962C8B-B14F-4D97-AF65-F5344CB8AC3E}">
        <p14:creationId xmlns:p14="http://schemas.microsoft.com/office/powerpoint/2010/main" val="217689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9511714-2E9B-D9F7-B3E2-3624A9C04C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06FB670-1113-DD4A-F4EB-75D25D7A64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F1DEDFB-99B1-3BFC-39D9-61E47260D8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E923C26-CFB9-41CF-9A6D-DF6A66FB9E1C}" type="datetimeFigureOut">
              <a:rPr lang="fr-FR" smtClean="0"/>
              <a:t>05/12/2024</a:t>
            </a:fld>
            <a:endParaRPr lang="fr-FR"/>
          </a:p>
        </p:txBody>
      </p:sp>
      <p:sp>
        <p:nvSpPr>
          <p:cNvPr id="5" name="Espace réservé du pied de page 4">
            <a:extLst>
              <a:ext uri="{FF2B5EF4-FFF2-40B4-BE49-F238E27FC236}">
                <a16:creationId xmlns:a16="http://schemas.microsoft.com/office/drawing/2014/main" id="{53B6A02D-D113-2D4E-C7FA-B84259F691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97D6C53-CAA8-C67A-5BEE-EBD7ADFA31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AE9D81B-91BB-401D-B233-9DA72B7E232A}" type="slidenum">
              <a:rPr lang="fr-FR" smtClean="0"/>
              <a:t>‹N°›</a:t>
            </a:fld>
            <a:endParaRPr lang="fr-FR"/>
          </a:p>
        </p:txBody>
      </p:sp>
    </p:spTree>
    <p:extLst>
      <p:ext uri="{BB962C8B-B14F-4D97-AF65-F5344CB8AC3E}">
        <p14:creationId xmlns:p14="http://schemas.microsoft.com/office/powerpoint/2010/main" val="3441221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A792E0-138E-3C15-B70D-C875EE77AF23}"/>
              </a:ext>
            </a:extLst>
          </p:cNvPr>
          <p:cNvSpPr>
            <a:spLocks noGrp="1"/>
          </p:cNvSpPr>
          <p:nvPr>
            <p:ph type="ctrTitle"/>
          </p:nvPr>
        </p:nvSpPr>
        <p:spPr/>
        <p:txBody>
          <a:bodyPr>
            <a:normAutofit/>
          </a:bodyPr>
          <a:lstStyle/>
          <a:p>
            <a:r>
              <a:rPr lang="fr-FR" sz="5400" dirty="0">
                <a:effectLst/>
                <a:latin typeface="Linux Libertine"/>
                <a:ea typeface="Aptos" panose="020B0004020202020204" pitchFamily="34" charset="0"/>
                <a:cs typeface="Times New Roman" panose="02020603050405020304" pitchFamily="18" charset="0"/>
              </a:rPr>
              <a:t>Défenses de l’organisme contre les maladies infectieuses</a:t>
            </a:r>
            <a:endParaRPr lang="fr-FR" sz="19900" dirty="0"/>
          </a:p>
        </p:txBody>
      </p:sp>
      <p:sp>
        <p:nvSpPr>
          <p:cNvPr id="3" name="Sous-titre 2">
            <a:extLst>
              <a:ext uri="{FF2B5EF4-FFF2-40B4-BE49-F238E27FC236}">
                <a16:creationId xmlns:a16="http://schemas.microsoft.com/office/drawing/2014/main" id="{67C72F8C-E706-6C34-E8C8-58543BBABCC3}"/>
              </a:ext>
            </a:extLst>
          </p:cNvPr>
          <p:cNvSpPr>
            <a:spLocks noGrp="1"/>
          </p:cNvSpPr>
          <p:nvPr>
            <p:ph type="subTitle" idx="1"/>
          </p:nvPr>
        </p:nvSpPr>
        <p:spPr>
          <a:xfrm>
            <a:off x="1524000" y="4333876"/>
            <a:ext cx="9144000" cy="1655762"/>
          </a:xfrm>
        </p:spPr>
        <p:txBody>
          <a:bodyPr/>
          <a:lstStyle/>
          <a:p>
            <a:pPr algn="l"/>
            <a:r>
              <a:rPr lang="fr-FR" dirty="0">
                <a:latin typeface="Linux Libertine"/>
              </a:rPr>
              <a:t>Jeudi 5 décembre 2024</a:t>
            </a:r>
          </a:p>
          <a:p>
            <a:pPr algn="l"/>
            <a:endParaRPr lang="fr-FR" dirty="0">
              <a:latin typeface="Linux Libertine"/>
            </a:endParaRPr>
          </a:p>
          <a:p>
            <a:pPr algn="r"/>
            <a:r>
              <a:rPr lang="fr-FR" dirty="0">
                <a:latin typeface="Linux Libertine"/>
              </a:rPr>
              <a:t>Henri RECH</a:t>
            </a:r>
          </a:p>
        </p:txBody>
      </p:sp>
    </p:spTree>
    <p:extLst>
      <p:ext uri="{BB962C8B-B14F-4D97-AF65-F5344CB8AC3E}">
        <p14:creationId xmlns:p14="http://schemas.microsoft.com/office/powerpoint/2010/main" val="3907604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CDDCB69-77F4-DC0B-1A78-398A864B9DC3}"/>
              </a:ext>
            </a:extLst>
          </p:cNvPr>
          <p:cNvSpPr txBox="1"/>
          <p:nvPr/>
        </p:nvSpPr>
        <p:spPr>
          <a:xfrm>
            <a:off x="1533831" y="983226"/>
            <a:ext cx="10314039" cy="5170646"/>
          </a:xfrm>
          <a:prstGeom prst="rect">
            <a:avLst/>
          </a:prstGeom>
          <a:noFill/>
        </p:spPr>
        <p:txBody>
          <a:bodyPr wrap="square" rtlCol="0">
            <a:spAutoFit/>
          </a:bodyPr>
          <a:lstStyle/>
          <a:p>
            <a:r>
              <a:rPr lang="fr-FR" sz="2400" kern="100" dirty="0">
                <a:effectLst/>
                <a:latin typeface="Linux Libertine"/>
                <a:ea typeface="Aptos" panose="020B0004020202020204" pitchFamily="34" charset="0"/>
                <a:cs typeface="Times New Roman" panose="02020603050405020304" pitchFamily="18" charset="0"/>
              </a:rPr>
              <a:t>Alors que le pourcentage de décès par maladie infectieuse ou parasitaire se situe </a:t>
            </a:r>
            <a:r>
              <a:rPr lang="fr-FR" sz="2400" b="1" kern="100" dirty="0">
                <a:effectLst/>
                <a:latin typeface="Linux Libertine"/>
                <a:ea typeface="Aptos" panose="020B0004020202020204" pitchFamily="34" charset="0"/>
                <a:cs typeface="Times New Roman" panose="02020603050405020304" pitchFamily="18" charset="0"/>
              </a:rPr>
              <a:t>au-dessous de 2%</a:t>
            </a:r>
            <a:r>
              <a:rPr lang="fr-FR" sz="2400" kern="100" dirty="0">
                <a:effectLst/>
                <a:latin typeface="Linux Libertine"/>
                <a:ea typeface="Aptos" panose="020B0004020202020204" pitchFamily="34" charset="0"/>
                <a:cs typeface="Times New Roman" panose="02020603050405020304" pitchFamily="18" charset="0"/>
              </a:rPr>
              <a:t> dans les années précédant le Covid 19, </a:t>
            </a:r>
          </a:p>
          <a:p>
            <a:r>
              <a:rPr lang="fr-FR" sz="2400" b="1" u="sng" kern="100" dirty="0">
                <a:effectLst/>
                <a:latin typeface="Linux Libertine"/>
                <a:ea typeface="Aptos" panose="020B0004020202020204" pitchFamily="34" charset="0"/>
                <a:cs typeface="Times New Roman" panose="02020603050405020304" pitchFamily="18" charset="0"/>
              </a:rPr>
              <a:t>en 2020</a:t>
            </a:r>
            <a:r>
              <a:rPr lang="fr-FR" sz="2400" kern="100" dirty="0">
                <a:effectLst/>
                <a:latin typeface="Linux Libertine"/>
                <a:ea typeface="Aptos" panose="020B0004020202020204" pitchFamily="34" charset="0"/>
                <a:cs typeface="Times New Roman" panose="02020603050405020304" pitchFamily="18" charset="0"/>
              </a:rPr>
              <a:t>, l’épidémie de Covid-19 a directement causé le décès de 69 000 personnes en France (soit </a:t>
            </a:r>
            <a:r>
              <a:rPr lang="fr-FR" sz="2400" b="1" kern="100" dirty="0">
                <a:effectLst/>
                <a:latin typeface="Linux Libertine"/>
                <a:ea typeface="Aptos" panose="020B0004020202020204" pitchFamily="34" charset="0"/>
                <a:cs typeface="Times New Roman" panose="02020603050405020304" pitchFamily="18" charset="0"/>
              </a:rPr>
              <a:t>10,4% des décès</a:t>
            </a:r>
            <a:r>
              <a:rPr lang="fr-FR" sz="2400" kern="100" dirty="0">
                <a:effectLst/>
                <a:latin typeface="Linux Libertine"/>
                <a:ea typeface="Aptos" panose="020B0004020202020204" pitchFamily="34" charset="0"/>
                <a:cs typeface="Times New Roman" panose="02020603050405020304" pitchFamily="18" charset="0"/>
              </a:rPr>
              <a:t>), ce qui en fait la troisième cause de décès derrière les tumeurs et les maladies cardio-neurovasculaires. Les causes de décès les plus fréquentes en 2020 restent les tumeurs (25,6%) et les maladies cardio-neurovasculaires (20,2%). </a:t>
            </a:r>
          </a:p>
          <a:p>
            <a:r>
              <a:rPr lang="fr-FR" sz="2400" b="1" u="sng" kern="100" dirty="0">
                <a:effectLst/>
                <a:latin typeface="Linux Libertine"/>
                <a:ea typeface="Aptos" panose="020B0004020202020204" pitchFamily="34" charset="0"/>
                <a:cs typeface="Times New Roman" panose="02020603050405020304" pitchFamily="18" charset="0"/>
              </a:rPr>
              <a:t>En 2021</a:t>
            </a:r>
            <a:r>
              <a:rPr lang="fr-FR" sz="2400" kern="100" dirty="0">
                <a:effectLst/>
                <a:latin typeface="Linux Libertine"/>
                <a:ea typeface="Aptos" panose="020B0004020202020204" pitchFamily="34" charset="0"/>
                <a:cs typeface="Times New Roman" panose="02020603050405020304" pitchFamily="18" charset="0"/>
              </a:rPr>
              <a:t>, la Covid-19 reste la 3ème cause de décès en France (</a:t>
            </a:r>
            <a:r>
              <a:rPr lang="fr-FR" sz="2400" b="1" kern="100" dirty="0">
                <a:effectLst/>
                <a:latin typeface="Linux Libertine"/>
                <a:ea typeface="Aptos" panose="020B0004020202020204" pitchFamily="34" charset="0"/>
                <a:cs typeface="Times New Roman" panose="02020603050405020304" pitchFamily="18" charset="0"/>
              </a:rPr>
              <a:t>9,2 % de l’ensemble des décès</a:t>
            </a:r>
            <a:r>
              <a:rPr lang="fr-FR" sz="2400" kern="100" dirty="0">
                <a:effectLst/>
                <a:latin typeface="Linux Libertine"/>
                <a:ea typeface="Aptos" panose="020B0004020202020204" pitchFamily="34" charset="0"/>
                <a:cs typeface="Times New Roman" panose="02020603050405020304" pitchFamily="18" charset="0"/>
              </a:rPr>
              <a:t>) derrière les tumeurs (25,7 %), première cause et les maladies de l’appareil circulatoire (20,9%), seconde cause. La Covid-19 a directement causé le décès de 60 895 personnes en France en 2021, en majorité des personnes âgées (âge médian de 84 ans), qui étaient légèrement plus jeunes qu’en 2020 (âge médian de 86 ans en 2020).</a:t>
            </a:r>
          </a:p>
          <a:p>
            <a:endParaRPr lang="fr-FR" dirty="0"/>
          </a:p>
        </p:txBody>
      </p:sp>
      <p:sp>
        <p:nvSpPr>
          <p:cNvPr id="3" name="ZoneTexte 2">
            <a:extLst>
              <a:ext uri="{FF2B5EF4-FFF2-40B4-BE49-F238E27FC236}">
                <a16:creationId xmlns:a16="http://schemas.microsoft.com/office/drawing/2014/main" id="{2013C16F-721F-F3E9-C472-885733FFD25B}"/>
              </a:ext>
            </a:extLst>
          </p:cNvPr>
          <p:cNvSpPr txBox="1"/>
          <p:nvPr/>
        </p:nvSpPr>
        <p:spPr>
          <a:xfrm>
            <a:off x="1568245" y="256882"/>
            <a:ext cx="9866671" cy="261610"/>
          </a:xfrm>
          <a:prstGeom prst="rect">
            <a:avLst/>
          </a:prstGeom>
          <a:noFill/>
        </p:spPr>
        <p:txBody>
          <a:bodyPr wrap="square" rtlCol="0">
            <a:spAutoFit/>
          </a:bodyPr>
          <a:lstStyle/>
          <a:p>
            <a:pPr indent="226695" algn="just">
              <a:spcBef>
                <a:spcPts val="200"/>
              </a:spcBef>
            </a:pPr>
            <a:r>
              <a:rPr lang="fr-FR" sz="1100" b="1" kern="100" dirty="0">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Les agents infectieux Le rempart Les alliés Le système de défense interne : le système immunitaire.</a:t>
            </a:r>
          </a:p>
        </p:txBody>
      </p:sp>
    </p:spTree>
    <p:extLst>
      <p:ext uri="{BB962C8B-B14F-4D97-AF65-F5344CB8AC3E}">
        <p14:creationId xmlns:p14="http://schemas.microsoft.com/office/powerpoint/2010/main" val="1017692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Visage humain, personne, homme&#10;&#10;Description générée automatiquement">
            <a:extLst>
              <a:ext uri="{FF2B5EF4-FFF2-40B4-BE49-F238E27FC236}">
                <a16:creationId xmlns:a16="http://schemas.microsoft.com/office/drawing/2014/main" id="{FA5C2502-9327-C808-0235-E9A360AA0058}"/>
              </a:ext>
            </a:extLst>
          </p:cNvPr>
          <p:cNvPicPr>
            <a:picLocks noChangeAspect="1"/>
          </p:cNvPicPr>
          <p:nvPr/>
        </p:nvPicPr>
        <p:blipFill>
          <a:blip r:embed="rId3"/>
          <a:stretch>
            <a:fillRect/>
          </a:stretch>
        </p:blipFill>
        <p:spPr>
          <a:xfrm>
            <a:off x="3382296" y="2404220"/>
            <a:ext cx="8143949" cy="4281715"/>
          </a:xfrm>
          <a:prstGeom prst="rect">
            <a:avLst/>
          </a:prstGeom>
        </p:spPr>
      </p:pic>
      <p:sp>
        <p:nvSpPr>
          <p:cNvPr id="3" name="ZoneTexte 2">
            <a:extLst>
              <a:ext uri="{FF2B5EF4-FFF2-40B4-BE49-F238E27FC236}">
                <a16:creationId xmlns:a16="http://schemas.microsoft.com/office/drawing/2014/main" id="{38D08ACA-0169-F0AF-2D98-BEDF4192687A}"/>
              </a:ext>
            </a:extLst>
          </p:cNvPr>
          <p:cNvSpPr txBox="1"/>
          <p:nvPr/>
        </p:nvSpPr>
        <p:spPr>
          <a:xfrm>
            <a:off x="1568245" y="256882"/>
            <a:ext cx="9866671" cy="261610"/>
          </a:xfrm>
          <a:prstGeom prst="rect">
            <a:avLst/>
          </a:prstGeom>
          <a:noFill/>
        </p:spPr>
        <p:txBody>
          <a:bodyPr wrap="square" rtlCol="0">
            <a:spAutoFit/>
          </a:bodyPr>
          <a:lstStyle/>
          <a:p>
            <a:pPr indent="226695" algn="just">
              <a:spcBef>
                <a:spcPts val="200"/>
              </a:spcBef>
            </a:pPr>
            <a:r>
              <a:rPr lang="fr-FR" sz="1100" b="1" kern="100" dirty="0">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Les agents infectieux Le rempart Les alliés Le système de défense interne : le système immunitaire.</a:t>
            </a:r>
          </a:p>
        </p:txBody>
      </p:sp>
      <p:sp>
        <p:nvSpPr>
          <p:cNvPr id="4" name="ZoneTexte 3">
            <a:extLst>
              <a:ext uri="{FF2B5EF4-FFF2-40B4-BE49-F238E27FC236}">
                <a16:creationId xmlns:a16="http://schemas.microsoft.com/office/drawing/2014/main" id="{03634F20-8C85-3798-F0B5-56557883E6DB}"/>
              </a:ext>
            </a:extLst>
          </p:cNvPr>
          <p:cNvSpPr txBox="1"/>
          <p:nvPr/>
        </p:nvSpPr>
        <p:spPr>
          <a:xfrm>
            <a:off x="1809135" y="806245"/>
            <a:ext cx="10023870" cy="1200329"/>
          </a:xfrm>
          <a:prstGeom prst="rect">
            <a:avLst/>
          </a:prstGeom>
          <a:noFill/>
        </p:spPr>
        <p:txBody>
          <a:bodyPr wrap="square" rtlCol="0">
            <a:spAutoFit/>
          </a:bodyPr>
          <a:lstStyle/>
          <a:p>
            <a:pPr algn="ctr"/>
            <a:r>
              <a:rPr lang="fr-FR" sz="2400" b="1" dirty="0">
                <a:latin typeface="Linux Libertine"/>
              </a:rPr>
              <a:t>La notion de </a:t>
            </a:r>
            <a:r>
              <a:rPr lang="fr-FR" sz="2400" b="1" dirty="0">
                <a:solidFill>
                  <a:srgbClr val="C00000"/>
                </a:solidFill>
                <a:latin typeface="Linux Libertine"/>
              </a:rPr>
              <a:t>maladie microbienne </a:t>
            </a:r>
            <a:r>
              <a:rPr lang="fr-FR" sz="2400" b="1" dirty="0">
                <a:latin typeface="Linux Libertine"/>
              </a:rPr>
              <a:t>est donc une découverte relativement </a:t>
            </a:r>
            <a:r>
              <a:rPr lang="fr-FR" sz="2400" b="1" u="sng" dirty="0">
                <a:latin typeface="Linux Libertine"/>
              </a:rPr>
              <a:t>récente et fondamentale</a:t>
            </a:r>
          </a:p>
          <a:p>
            <a:pPr algn="ctr"/>
            <a:r>
              <a:rPr lang="fr-FR" sz="2400" b="1" dirty="0">
                <a:latin typeface="Linux Libertine"/>
              </a:rPr>
              <a:t>permise par l’invention du </a:t>
            </a:r>
            <a:r>
              <a:rPr lang="fr-FR" sz="2400" b="1" dirty="0">
                <a:solidFill>
                  <a:srgbClr val="C00000"/>
                </a:solidFill>
                <a:latin typeface="Linux Libertine"/>
              </a:rPr>
              <a:t>microscope</a:t>
            </a:r>
          </a:p>
        </p:txBody>
      </p:sp>
      <p:sp>
        <p:nvSpPr>
          <p:cNvPr id="5" name="ZoneTexte 4">
            <a:extLst>
              <a:ext uri="{FF2B5EF4-FFF2-40B4-BE49-F238E27FC236}">
                <a16:creationId xmlns:a16="http://schemas.microsoft.com/office/drawing/2014/main" id="{42D9E950-033F-5459-5F29-272E2B93D214}"/>
              </a:ext>
            </a:extLst>
          </p:cNvPr>
          <p:cNvSpPr txBox="1"/>
          <p:nvPr/>
        </p:nvSpPr>
        <p:spPr>
          <a:xfrm>
            <a:off x="221226" y="1533465"/>
            <a:ext cx="3175818" cy="5324535"/>
          </a:xfrm>
          <a:prstGeom prst="rect">
            <a:avLst/>
          </a:prstGeom>
          <a:noFill/>
        </p:spPr>
        <p:txBody>
          <a:bodyPr wrap="square" rtlCol="0">
            <a:spAutoFit/>
          </a:bodyPr>
          <a:lstStyle/>
          <a:p>
            <a:r>
              <a:rPr lang="fr-FR" sz="2000" dirty="0">
                <a:latin typeface="Linux Libertine"/>
              </a:rPr>
              <a:t>microscope de </a:t>
            </a:r>
          </a:p>
          <a:p>
            <a:r>
              <a:rPr lang="fr-FR" sz="2000" b="1" dirty="0">
                <a:latin typeface="Linux Libertine"/>
              </a:rPr>
              <a:t>Van Leeuwenhoek </a:t>
            </a:r>
            <a:r>
              <a:rPr lang="fr-FR" sz="2000" dirty="0">
                <a:latin typeface="Linux Libertine"/>
              </a:rPr>
              <a:t>: </a:t>
            </a:r>
          </a:p>
          <a:p>
            <a:r>
              <a:rPr lang="fr-FR" sz="2000" dirty="0">
                <a:latin typeface="Linux Libertine"/>
              </a:rPr>
              <a:t>Leeuwenhoek développe la technique pour fabriquer des lentilles de microscope d’une qualité et d’une puissance inconnues ailleurs dans le monde scientifique de son époque. Dès 1674, il en tire de nombreuses et étonnantes observations — découverte des protozoaires, des spermatozoïdes — très en avance sur son temps. Il affirme aussi l'existence des bactéries.</a:t>
            </a:r>
          </a:p>
        </p:txBody>
      </p:sp>
    </p:spTree>
    <p:extLst>
      <p:ext uri="{BB962C8B-B14F-4D97-AF65-F5344CB8AC3E}">
        <p14:creationId xmlns:p14="http://schemas.microsoft.com/office/powerpoint/2010/main" val="3789343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cylindre, bouteille, intérieur&#10;&#10;Description générée automatiquement">
            <a:extLst>
              <a:ext uri="{FF2B5EF4-FFF2-40B4-BE49-F238E27FC236}">
                <a16:creationId xmlns:a16="http://schemas.microsoft.com/office/drawing/2014/main" id="{96F34577-7915-D1BE-84F5-ED533FC4A886}"/>
              </a:ext>
            </a:extLst>
          </p:cNvPr>
          <p:cNvPicPr>
            <a:picLocks noChangeAspect="1"/>
          </p:cNvPicPr>
          <p:nvPr/>
        </p:nvPicPr>
        <p:blipFill>
          <a:blip r:embed="rId2"/>
          <a:stretch>
            <a:fillRect/>
          </a:stretch>
        </p:blipFill>
        <p:spPr>
          <a:xfrm>
            <a:off x="1533968" y="629265"/>
            <a:ext cx="10658031" cy="5665838"/>
          </a:xfrm>
          <a:prstGeom prst="rect">
            <a:avLst/>
          </a:prstGeom>
        </p:spPr>
      </p:pic>
      <p:sp>
        <p:nvSpPr>
          <p:cNvPr id="3" name="ZoneTexte 2">
            <a:extLst>
              <a:ext uri="{FF2B5EF4-FFF2-40B4-BE49-F238E27FC236}">
                <a16:creationId xmlns:a16="http://schemas.microsoft.com/office/drawing/2014/main" id="{E9FA73A4-E34F-A6A9-10C5-DA04EF28B219}"/>
              </a:ext>
            </a:extLst>
          </p:cNvPr>
          <p:cNvSpPr txBox="1"/>
          <p:nvPr/>
        </p:nvSpPr>
        <p:spPr>
          <a:xfrm>
            <a:off x="1568245" y="256882"/>
            <a:ext cx="9866671" cy="261610"/>
          </a:xfrm>
          <a:prstGeom prst="rect">
            <a:avLst/>
          </a:prstGeom>
          <a:noFill/>
        </p:spPr>
        <p:txBody>
          <a:bodyPr wrap="square" rtlCol="0">
            <a:spAutoFit/>
          </a:bodyPr>
          <a:lstStyle/>
          <a:p>
            <a:pPr indent="226695" algn="just">
              <a:spcBef>
                <a:spcPts val="200"/>
              </a:spcBef>
            </a:pPr>
            <a:r>
              <a:rPr lang="fr-FR" sz="1100" b="1" kern="100" dirty="0">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Les agents infectieux Le rempart Les alliés Le système de défense interne : le système immunitaire.</a:t>
            </a:r>
          </a:p>
        </p:txBody>
      </p:sp>
    </p:spTree>
    <p:extLst>
      <p:ext uri="{BB962C8B-B14F-4D97-AF65-F5344CB8AC3E}">
        <p14:creationId xmlns:p14="http://schemas.microsoft.com/office/powerpoint/2010/main" val="2961439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AA49FA3-23C9-910E-9A43-06B933C28E29}"/>
              </a:ext>
            </a:extLst>
          </p:cNvPr>
          <p:cNvPicPr>
            <a:picLocks noChangeAspect="1"/>
          </p:cNvPicPr>
          <p:nvPr/>
        </p:nvPicPr>
        <p:blipFill>
          <a:blip r:embed="rId2"/>
          <a:stretch>
            <a:fillRect/>
          </a:stretch>
        </p:blipFill>
        <p:spPr>
          <a:xfrm>
            <a:off x="1568245" y="620804"/>
            <a:ext cx="3945493" cy="6237196"/>
          </a:xfrm>
          <a:prstGeom prst="rect">
            <a:avLst/>
          </a:prstGeom>
        </p:spPr>
      </p:pic>
      <p:sp>
        <p:nvSpPr>
          <p:cNvPr id="3" name="ZoneTexte 2">
            <a:extLst>
              <a:ext uri="{FF2B5EF4-FFF2-40B4-BE49-F238E27FC236}">
                <a16:creationId xmlns:a16="http://schemas.microsoft.com/office/drawing/2014/main" id="{9C3A3F8A-ACB6-5A1E-1533-D7F59FD0CC5D}"/>
              </a:ext>
            </a:extLst>
          </p:cNvPr>
          <p:cNvSpPr txBox="1"/>
          <p:nvPr/>
        </p:nvSpPr>
        <p:spPr>
          <a:xfrm>
            <a:off x="5732207" y="1033485"/>
            <a:ext cx="5456903" cy="4524315"/>
          </a:xfrm>
          <a:prstGeom prst="rect">
            <a:avLst/>
          </a:prstGeom>
          <a:noFill/>
        </p:spPr>
        <p:txBody>
          <a:bodyPr wrap="square" rtlCol="0">
            <a:spAutoFit/>
          </a:bodyPr>
          <a:lstStyle/>
          <a:p>
            <a:pPr indent="226695" algn="just"/>
            <a:r>
              <a:rPr lang="fr-FR" sz="2400" kern="100" dirty="0">
                <a:effectLst/>
                <a:latin typeface="Linux Libertine"/>
                <a:ea typeface="Aptos" panose="020B0004020202020204" pitchFamily="34" charset="0"/>
                <a:cs typeface="Times New Roman" panose="02020603050405020304" pitchFamily="18" charset="0"/>
              </a:rPr>
              <a:t>Jusqu’à cette époque relativement récente, on parlait de </a:t>
            </a:r>
            <a:r>
              <a:rPr lang="fr-FR" sz="2400" b="1" kern="100" dirty="0">
                <a:effectLst/>
                <a:latin typeface="Linux Libertine"/>
                <a:ea typeface="Aptos" panose="020B0004020202020204" pitchFamily="34" charset="0"/>
                <a:cs typeface="Times New Roman" panose="02020603050405020304" pitchFamily="18" charset="0"/>
              </a:rPr>
              <a:t>génération spontanée</a:t>
            </a:r>
            <a:r>
              <a:rPr lang="fr-FR" sz="2400" kern="100" dirty="0">
                <a:effectLst/>
                <a:latin typeface="Linux Libertine"/>
                <a:ea typeface="Aptos" panose="020B0004020202020204" pitchFamily="34" charset="0"/>
                <a:cs typeface="Times New Roman" panose="02020603050405020304" pitchFamily="18" charset="0"/>
              </a:rPr>
              <a:t>, théorie datant d’</a:t>
            </a:r>
            <a:r>
              <a:rPr lang="fr-FR" sz="2400" i="1" u="sng" kern="100" dirty="0">
                <a:effectLst/>
                <a:latin typeface="Linux Libertine"/>
                <a:ea typeface="Aptos" panose="020B0004020202020204" pitchFamily="34" charset="0"/>
                <a:cs typeface="Times New Roman" panose="02020603050405020304" pitchFamily="18" charset="0"/>
              </a:rPr>
              <a:t>Aristote</a:t>
            </a:r>
            <a:r>
              <a:rPr lang="fr-FR" sz="2400" kern="100" dirty="0">
                <a:effectLst/>
                <a:latin typeface="Linux Libertine"/>
                <a:ea typeface="Aptos" panose="020B0004020202020204" pitchFamily="34" charset="0"/>
                <a:cs typeface="Times New Roman" panose="02020603050405020304" pitchFamily="18" charset="0"/>
              </a:rPr>
              <a:t>, adoptée par l’Eglise et qui supposait l’apparition, sans ascendant, d’êtres vivants, à partir de la matière inanimée. Cette théorie combattue par Louis Pasteur devant l’académie des sciences a été supplantée par la </a:t>
            </a:r>
            <a:r>
              <a:rPr lang="fr-FR" sz="2400" b="1" kern="100" dirty="0">
                <a:effectLst/>
                <a:latin typeface="Linux Libertine"/>
                <a:ea typeface="Aptos" panose="020B0004020202020204" pitchFamily="34" charset="0"/>
                <a:cs typeface="Times New Roman" panose="02020603050405020304" pitchFamily="18" charset="0"/>
              </a:rPr>
              <a:t>théorie microbienne</a:t>
            </a:r>
            <a:r>
              <a:rPr lang="fr-FR" sz="2400" kern="100" dirty="0">
                <a:effectLst/>
                <a:latin typeface="Linux Libertine"/>
                <a:ea typeface="Aptos" panose="020B0004020202020204" pitchFamily="34" charset="0"/>
                <a:cs typeface="Times New Roman" panose="02020603050405020304" pitchFamily="18" charset="0"/>
              </a:rPr>
              <a:t>, (confirmée par les </a:t>
            </a:r>
            <a:r>
              <a:rPr lang="fr-FR" sz="2400" i="1" kern="100" dirty="0">
                <a:effectLst/>
                <a:latin typeface="Linux Libertine"/>
                <a:ea typeface="Aptos" panose="020B0004020202020204" pitchFamily="34" charset="0"/>
                <a:cs typeface="Times New Roman" panose="02020603050405020304" pitchFamily="18" charset="0"/>
              </a:rPr>
              <a:t>postulats de Koch</a:t>
            </a:r>
            <a:r>
              <a:rPr lang="fr-FR" sz="2400" kern="100" dirty="0">
                <a:effectLst/>
                <a:latin typeface="Linux Libertine"/>
                <a:ea typeface="Aptos" panose="020B0004020202020204" pitchFamily="34" charset="0"/>
                <a:cs typeface="Times New Roman" panose="02020603050405020304" pitchFamily="18" charset="0"/>
              </a:rPr>
              <a:t> formulés en 1884 pour établir l'étiologie de la tuberculose).</a:t>
            </a:r>
            <a:endParaRPr lang="fr-FR" dirty="0"/>
          </a:p>
        </p:txBody>
      </p:sp>
      <p:sp>
        <p:nvSpPr>
          <p:cNvPr id="4" name="ZoneTexte 3">
            <a:extLst>
              <a:ext uri="{FF2B5EF4-FFF2-40B4-BE49-F238E27FC236}">
                <a16:creationId xmlns:a16="http://schemas.microsoft.com/office/drawing/2014/main" id="{D92B9EC1-0001-CFDE-426A-3070D6EDB79D}"/>
              </a:ext>
            </a:extLst>
          </p:cNvPr>
          <p:cNvSpPr txBox="1"/>
          <p:nvPr/>
        </p:nvSpPr>
        <p:spPr>
          <a:xfrm>
            <a:off x="1568245" y="256882"/>
            <a:ext cx="9866671" cy="261610"/>
          </a:xfrm>
          <a:prstGeom prst="rect">
            <a:avLst/>
          </a:prstGeom>
          <a:noFill/>
        </p:spPr>
        <p:txBody>
          <a:bodyPr wrap="square" rtlCol="0">
            <a:spAutoFit/>
          </a:bodyPr>
          <a:lstStyle/>
          <a:p>
            <a:pPr indent="226695" algn="just">
              <a:spcBef>
                <a:spcPts val="200"/>
              </a:spcBef>
            </a:pPr>
            <a:r>
              <a:rPr lang="fr-FR" sz="1100" b="1" kern="100" dirty="0">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Les agents infectieux Le rempart Les alliés Le système de défense interne : le système immunitaire.</a:t>
            </a:r>
          </a:p>
        </p:txBody>
      </p:sp>
    </p:spTree>
    <p:extLst>
      <p:ext uri="{BB962C8B-B14F-4D97-AF65-F5344CB8AC3E}">
        <p14:creationId xmlns:p14="http://schemas.microsoft.com/office/powerpoint/2010/main" val="2916734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F0E744-B7D7-F724-0165-8721B87727AB}"/>
              </a:ext>
            </a:extLst>
          </p:cNvPr>
          <p:cNvSpPr txBox="1"/>
          <p:nvPr/>
        </p:nvSpPr>
        <p:spPr>
          <a:xfrm>
            <a:off x="560440" y="2100431"/>
            <a:ext cx="11277599" cy="2657138"/>
          </a:xfrm>
          <a:prstGeom prst="rect">
            <a:avLst/>
          </a:prstGeom>
          <a:noFill/>
        </p:spPr>
        <p:txBody>
          <a:bodyPr wrap="square" rtlCol="0">
            <a:spAutoFit/>
          </a:bodyPr>
          <a:lstStyle/>
          <a:p>
            <a:pPr indent="226695" algn="just">
              <a:spcBef>
                <a:spcPts val="200"/>
              </a:spcBef>
            </a:pPr>
            <a:r>
              <a:rPr lang="fr-FR" sz="32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Les maladies infectieuses au cours des âges</a:t>
            </a:r>
          </a:p>
          <a:p>
            <a:pPr indent="226695" algn="just">
              <a:spcBef>
                <a:spcPts val="200"/>
              </a:spcBef>
            </a:pPr>
            <a:r>
              <a:rPr lang="fr-FR" sz="3200" b="1" kern="100" dirty="0">
                <a:effectLst/>
                <a:latin typeface="Linux Libertine"/>
                <a:ea typeface="Times New Roman" panose="02020603050405020304" pitchFamily="18" charset="0"/>
                <a:cs typeface="Times New Roman" panose="02020603050405020304" pitchFamily="18" charset="0"/>
              </a:rPr>
              <a:t>Les agents infectieux</a:t>
            </a:r>
          </a:p>
          <a:p>
            <a:pPr indent="226695" algn="just">
              <a:spcBef>
                <a:spcPts val="200"/>
              </a:spcBef>
            </a:pPr>
            <a:r>
              <a:rPr lang="fr-FR" sz="32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 rempart : barrières naturelles (peau et muqueuses)</a:t>
            </a:r>
          </a:p>
          <a:p>
            <a:pPr indent="226695" algn="just">
              <a:spcBef>
                <a:spcPts val="200"/>
              </a:spcBef>
            </a:pPr>
            <a:r>
              <a:rPr lang="fr-FR" sz="32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Les alliés : bactéries saprophytes et autres alliés</a:t>
            </a:r>
          </a:p>
          <a:p>
            <a:pPr indent="226695" algn="just">
              <a:spcBef>
                <a:spcPts val="200"/>
              </a:spcBef>
            </a:pPr>
            <a:r>
              <a:rPr lang="fr-FR" sz="32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 système de défense interne : le système immunitaire.</a:t>
            </a:r>
          </a:p>
        </p:txBody>
      </p:sp>
      <p:sp>
        <p:nvSpPr>
          <p:cNvPr id="3" name="ZoneTexte 2">
            <a:extLst>
              <a:ext uri="{FF2B5EF4-FFF2-40B4-BE49-F238E27FC236}">
                <a16:creationId xmlns:a16="http://schemas.microsoft.com/office/drawing/2014/main" id="{59F6E161-8D66-D54D-30EC-07CC2AF108D9}"/>
              </a:ext>
            </a:extLst>
          </p:cNvPr>
          <p:cNvSpPr txBox="1"/>
          <p:nvPr/>
        </p:nvSpPr>
        <p:spPr>
          <a:xfrm>
            <a:off x="1568245" y="256882"/>
            <a:ext cx="9866671" cy="261610"/>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effectLst/>
                <a:latin typeface="Linux Libertine"/>
                <a:ea typeface="Times New Roman" panose="02020603050405020304" pitchFamily="18" charset="0"/>
                <a:cs typeface="Times New Roman" panose="02020603050405020304" pitchFamily="18" charset="0"/>
              </a:rPr>
              <a:t>Les agents infectieux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 rempart Les alliés Le système de défense interne : le système immunitaire.</a:t>
            </a:r>
          </a:p>
        </p:txBody>
      </p:sp>
    </p:spTree>
    <p:extLst>
      <p:ext uri="{BB962C8B-B14F-4D97-AF65-F5344CB8AC3E}">
        <p14:creationId xmlns:p14="http://schemas.microsoft.com/office/powerpoint/2010/main" val="2247668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83C92D5-B127-3ED2-AED8-369DD74784B8}"/>
              </a:ext>
            </a:extLst>
          </p:cNvPr>
          <p:cNvSpPr txBox="1"/>
          <p:nvPr/>
        </p:nvSpPr>
        <p:spPr>
          <a:xfrm>
            <a:off x="1430593" y="283221"/>
            <a:ext cx="9866671" cy="261610"/>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effectLst/>
                <a:latin typeface="Linux Libertine"/>
                <a:ea typeface="Times New Roman" panose="02020603050405020304" pitchFamily="18" charset="0"/>
                <a:cs typeface="Times New Roman" panose="02020603050405020304" pitchFamily="18" charset="0"/>
              </a:rPr>
              <a:t>Les agents infectieux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 rempart Les alliés Le système de défense interne : le système immunitaire.</a:t>
            </a:r>
          </a:p>
        </p:txBody>
      </p:sp>
      <p:sp>
        <p:nvSpPr>
          <p:cNvPr id="4" name="ZoneTexte 3">
            <a:extLst>
              <a:ext uri="{FF2B5EF4-FFF2-40B4-BE49-F238E27FC236}">
                <a16:creationId xmlns:a16="http://schemas.microsoft.com/office/drawing/2014/main" id="{AF309802-DAE8-568D-FC04-B29FBD830DA5}"/>
              </a:ext>
            </a:extLst>
          </p:cNvPr>
          <p:cNvSpPr txBox="1"/>
          <p:nvPr/>
        </p:nvSpPr>
        <p:spPr>
          <a:xfrm>
            <a:off x="1818968" y="1189703"/>
            <a:ext cx="9979742" cy="3970318"/>
          </a:xfrm>
          <a:prstGeom prst="rect">
            <a:avLst/>
          </a:prstGeom>
          <a:noFill/>
        </p:spPr>
        <p:txBody>
          <a:bodyPr wrap="square" rtlCol="0">
            <a:spAutoFit/>
          </a:bodyPr>
          <a:lstStyle/>
          <a:p>
            <a:r>
              <a:rPr lang="fr-FR" sz="2800" dirty="0">
                <a:latin typeface="Linux Libertine"/>
              </a:rPr>
              <a:t>Les agents infectieux sont très nombreux et il est hors de question de tous les aborder, par contre nous pouvons les catégoriser et ensuite prendre quelques exemples pour les décrire,</a:t>
            </a:r>
          </a:p>
          <a:p>
            <a:pPr marL="285750" indent="-285750">
              <a:buFont typeface="Arial" panose="020B0604020202020204" pitchFamily="34" charset="0"/>
              <a:buChar char="•"/>
            </a:pPr>
            <a:r>
              <a:rPr lang="fr-FR" sz="2800" dirty="0">
                <a:latin typeface="Linux Libertine"/>
              </a:rPr>
              <a:t>Les Bactéries,</a:t>
            </a:r>
          </a:p>
          <a:p>
            <a:pPr marL="285750" indent="-285750">
              <a:buFont typeface="Arial" panose="020B0604020202020204" pitchFamily="34" charset="0"/>
              <a:buChar char="•"/>
            </a:pPr>
            <a:r>
              <a:rPr lang="fr-FR" sz="2800" dirty="0">
                <a:latin typeface="Linux Libertine"/>
              </a:rPr>
              <a:t>Les virus,</a:t>
            </a:r>
          </a:p>
          <a:p>
            <a:pPr marL="285750" indent="-285750">
              <a:buFont typeface="Arial" panose="020B0604020202020204" pitchFamily="34" charset="0"/>
              <a:buChar char="•"/>
            </a:pPr>
            <a:r>
              <a:rPr lang="fr-FR" sz="2800" dirty="0">
                <a:latin typeface="Linux Libertine"/>
              </a:rPr>
              <a:t>Les parasites</a:t>
            </a:r>
          </a:p>
          <a:p>
            <a:pPr marL="285750" indent="-285750">
              <a:buFont typeface="Arial" panose="020B0604020202020204" pitchFamily="34" charset="0"/>
              <a:buChar char="•"/>
            </a:pPr>
            <a:r>
              <a:rPr lang="fr-FR" sz="2800" dirty="0">
                <a:latin typeface="Linux Libertine"/>
              </a:rPr>
              <a:t>Les champignons</a:t>
            </a:r>
          </a:p>
          <a:p>
            <a:pPr marL="285750" indent="-285750">
              <a:buFont typeface="Arial" panose="020B0604020202020204" pitchFamily="34" charset="0"/>
              <a:buChar char="•"/>
            </a:pPr>
            <a:r>
              <a:rPr lang="fr-FR" sz="2800" dirty="0">
                <a:latin typeface="Linux Libertine"/>
              </a:rPr>
              <a:t>Les prions</a:t>
            </a:r>
          </a:p>
        </p:txBody>
      </p:sp>
    </p:spTree>
    <p:extLst>
      <p:ext uri="{BB962C8B-B14F-4D97-AF65-F5344CB8AC3E}">
        <p14:creationId xmlns:p14="http://schemas.microsoft.com/office/powerpoint/2010/main" val="1125081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287A45E-1165-E8BF-1E2B-7CFDE04DEF25}"/>
              </a:ext>
            </a:extLst>
          </p:cNvPr>
          <p:cNvSpPr txBox="1"/>
          <p:nvPr/>
        </p:nvSpPr>
        <p:spPr>
          <a:xfrm>
            <a:off x="1769805" y="1061883"/>
            <a:ext cx="2182763" cy="461665"/>
          </a:xfrm>
          <a:prstGeom prst="rect">
            <a:avLst/>
          </a:prstGeom>
          <a:noFill/>
        </p:spPr>
        <p:txBody>
          <a:bodyPr wrap="square">
            <a:spAutoFit/>
          </a:bodyPr>
          <a:lstStyle/>
          <a:p>
            <a:r>
              <a:rPr lang="fr-FR" sz="2400" b="1" dirty="0">
                <a:latin typeface="Linux Libertine"/>
              </a:rPr>
              <a:t>Les Bactéries</a:t>
            </a:r>
          </a:p>
        </p:txBody>
      </p:sp>
      <p:sp>
        <p:nvSpPr>
          <p:cNvPr id="4" name="ZoneTexte 3">
            <a:extLst>
              <a:ext uri="{FF2B5EF4-FFF2-40B4-BE49-F238E27FC236}">
                <a16:creationId xmlns:a16="http://schemas.microsoft.com/office/drawing/2014/main" id="{6B7EDBEA-B95A-BA31-AFFC-6A4798C52511}"/>
              </a:ext>
            </a:extLst>
          </p:cNvPr>
          <p:cNvSpPr txBox="1"/>
          <p:nvPr/>
        </p:nvSpPr>
        <p:spPr>
          <a:xfrm>
            <a:off x="1568245" y="256882"/>
            <a:ext cx="9866671" cy="261610"/>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effectLst/>
                <a:latin typeface="Linux Libertine"/>
                <a:ea typeface="Times New Roman" panose="02020603050405020304" pitchFamily="18" charset="0"/>
                <a:cs typeface="Times New Roman" panose="02020603050405020304" pitchFamily="18" charset="0"/>
              </a:rPr>
              <a:t>Les agents infectieux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 rempart Les alliés Le système de défense interne : le système immunitaire.</a:t>
            </a:r>
          </a:p>
        </p:txBody>
      </p:sp>
      <p:sp>
        <p:nvSpPr>
          <p:cNvPr id="5" name="ZoneTexte 4">
            <a:extLst>
              <a:ext uri="{FF2B5EF4-FFF2-40B4-BE49-F238E27FC236}">
                <a16:creationId xmlns:a16="http://schemas.microsoft.com/office/drawing/2014/main" id="{DBE82857-B4FB-4933-DFDD-371228EFBFD2}"/>
              </a:ext>
            </a:extLst>
          </p:cNvPr>
          <p:cNvSpPr txBox="1"/>
          <p:nvPr/>
        </p:nvSpPr>
        <p:spPr>
          <a:xfrm>
            <a:off x="717755" y="1877961"/>
            <a:ext cx="10953135" cy="3046988"/>
          </a:xfrm>
          <a:prstGeom prst="rect">
            <a:avLst/>
          </a:prstGeom>
          <a:noFill/>
        </p:spPr>
        <p:txBody>
          <a:bodyPr wrap="square" rtlCol="0">
            <a:spAutoFit/>
          </a:bodyPr>
          <a:lstStyle/>
          <a:p>
            <a:pPr indent="226695" algn="just"/>
            <a:r>
              <a:rPr lang="fr-FR" sz="2400" kern="100" dirty="0">
                <a:effectLst/>
                <a:latin typeface="Linux Libertine"/>
                <a:ea typeface="Aptos" panose="020B0004020202020204" pitchFamily="34" charset="0"/>
                <a:cs typeface="Times New Roman" panose="02020603050405020304" pitchFamily="18" charset="0"/>
              </a:rPr>
              <a:t>Ce sont des </a:t>
            </a:r>
            <a:r>
              <a:rPr lang="fr-FR" sz="2400" b="1" i="1" kern="100" dirty="0">
                <a:effectLst/>
                <a:latin typeface="Linux Libertine"/>
                <a:ea typeface="Aptos" panose="020B0004020202020204" pitchFamily="34" charset="0"/>
                <a:cs typeface="Times New Roman" panose="02020603050405020304" pitchFamily="18" charset="0"/>
              </a:rPr>
              <a:t>procaryotes</a:t>
            </a:r>
            <a:r>
              <a:rPr lang="fr-FR" sz="2400" kern="100" dirty="0">
                <a:effectLst/>
                <a:latin typeface="Linux Libertine"/>
                <a:ea typeface="Aptos" panose="020B0004020202020204" pitchFamily="34" charset="0"/>
                <a:cs typeface="Times New Roman" panose="02020603050405020304" pitchFamily="18" charset="0"/>
              </a:rPr>
              <a:t> constitués d’une seule cellule avec un chromosome (ADN) généralement circulaire, sans noyau et sans organites cellulaires. Parfois elles sont pourvues de cils ou de flagelles leur permettant de se mouvoir. Elles vivent en colonies. Certaines sécrètent des toxines : bacille du tétanos, certains colibacilles, bacille botulinique.</a:t>
            </a:r>
          </a:p>
          <a:p>
            <a:pPr indent="226695" algn="just"/>
            <a:r>
              <a:rPr lang="fr-FR" sz="2400" kern="100" dirty="0">
                <a:effectLst/>
                <a:latin typeface="Linux Libertine"/>
                <a:ea typeface="Aptos" panose="020B0004020202020204" pitchFamily="34" charset="0"/>
                <a:cs typeface="Times New Roman" panose="02020603050405020304" pitchFamily="18" charset="0"/>
              </a:rPr>
              <a:t>La plupart des bactéries sont soit sphériques soit en forme de bâtonnets.</a:t>
            </a:r>
          </a:p>
          <a:p>
            <a:pPr indent="226695" algn="just"/>
            <a:r>
              <a:rPr lang="fr-FR" sz="2400" kern="100" dirty="0">
                <a:effectLst/>
                <a:latin typeface="Linux Libertine"/>
                <a:ea typeface="Aptos" panose="020B0004020202020204" pitchFamily="34" charset="0"/>
                <a:cs typeface="Times New Roman" panose="02020603050405020304" pitchFamily="18" charset="0"/>
              </a:rPr>
              <a:t>Les cellules bactériennes typiques ont une taille comprise entre 0,5 et 5 µm de longueur</a:t>
            </a:r>
          </a:p>
        </p:txBody>
      </p:sp>
    </p:spTree>
    <p:extLst>
      <p:ext uri="{BB962C8B-B14F-4D97-AF65-F5344CB8AC3E}">
        <p14:creationId xmlns:p14="http://schemas.microsoft.com/office/powerpoint/2010/main" val="1018477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287A45E-1165-E8BF-1E2B-7CFDE04DEF25}"/>
              </a:ext>
            </a:extLst>
          </p:cNvPr>
          <p:cNvSpPr txBox="1"/>
          <p:nvPr/>
        </p:nvSpPr>
        <p:spPr>
          <a:xfrm>
            <a:off x="1769805" y="1061883"/>
            <a:ext cx="2182763" cy="461665"/>
          </a:xfrm>
          <a:prstGeom prst="rect">
            <a:avLst/>
          </a:prstGeom>
          <a:noFill/>
        </p:spPr>
        <p:txBody>
          <a:bodyPr wrap="square">
            <a:spAutoFit/>
          </a:bodyPr>
          <a:lstStyle/>
          <a:p>
            <a:r>
              <a:rPr lang="fr-FR" sz="2400" b="1" dirty="0">
                <a:latin typeface="Linux Libertine"/>
              </a:rPr>
              <a:t>Les Bactéries</a:t>
            </a:r>
          </a:p>
        </p:txBody>
      </p:sp>
      <p:sp>
        <p:nvSpPr>
          <p:cNvPr id="4" name="ZoneTexte 3">
            <a:extLst>
              <a:ext uri="{FF2B5EF4-FFF2-40B4-BE49-F238E27FC236}">
                <a16:creationId xmlns:a16="http://schemas.microsoft.com/office/drawing/2014/main" id="{6B7EDBEA-B95A-BA31-AFFC-6A4798C52511}"/>
              </a:ext>
            </a:extLst>
          </p:cNvPr>
          <p:cNvSpPr txBox="1"/>
          <p:nvPr/>
        </p:nvSpPr>
        <p:spPr>
          <a:xfrm>
            <a:off x="1568245" y="256882"/>
            <a:ext cx="9866671" cy="261610"/>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effectLst/>
                <a:latin typeface="Linux Libertine"/>
                <a:ea typeface="Times New Roman" panose="02020603050405020304" pitchFamily="18" charset="0"/>
                <a:cs typeface="Times New Roman" panose="02020603050405020304" pitchFamily="18" charset="0"/>
              </a:rPr>
              <a:t>Les agents infectieux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 rempart Les alliés Le système de défense interne : le système immunitaire.</a:t>
            </a:r>
          </a:p>
        </p:txBody>
      </p:sp>
      <p:sp>
        <p:nvSpPr>
          <p:cNvPr id="5" name="ZoneTexte 4">
            <a:extLst>
              <a:ext uri="{FF2B5EF4-FFF2-40B4-BE49-F238E27FC236}">
                <a16:creationId xmlns:a16="http://schemas.microsoft.com/office/drawing/2014/main" id="{DBE82857-B4FB-4933-DFDD-371228EFBFD2}"/>
              </a:ext>
            </a:extLst>
          </p:cNvPr>
          <p:cNvSpPr txBox="1"/>
          <p:nvPr/>
        </p:nvSpPr>
        <p:spPr>
          <a:xfrm>
            <a:off x="717755" y="1877961"/>
            <a:ext cx="5378245" cy="4708981"/>
          </a:xfrm>
          <a:prstGeom prst="rect">
            <a:avLst/>
          </a:prstGeom>
          <a:noFill/>
        </p:spPr>
        <p:txBody>
          <a:bodyPr wrap="square" rtlCol="0">
            <a:spAutoFit/>
          </a:bodyPr>
          <a:lstStyle/>
          <a:p>
            <a:pPr indent="226695" algn="just"/>
            <a:r>
              <a:rPr lang="fr-FR" sz="2000" kern="100" dirty="0">
                <a:effectLst/>
                <a:latin typeface="Linux Libertine"/>
                <a:ea typeface="Aptos" panose="020B0004020202020204" pitchFamily="34" charset="0"/>
                <a:cs typeface="Times New Roman" panose="02020603050405020304" pitchFamily="18" charset="0"/>
              </a:rPr>
              <a:t>Les bactéries, avec les autres micro-organismes, participent pour une très large part à l’équilibre biologique existant à la surface de la Terre. Elles colonisent en effet tous les écosystèmes et sont à l’origine de transformations chimiques fondamentales lors des processus biogéochimiques responsables du cycle des éléments sur la planète.</a:t>
            </a:r>
          </a:p>
          <a:p>
            <a:pPr indent="226695" algn="just"/>
            <a:r>
              <a:rPr lang="fr-FR" sz="2000" kern="100" dirty="0">
                <a:effectLst/>
                <a:latin typeface="Linux Libertine"/>
                <a:ea typeface="Aptos" panose="020B0004020202020204" pitchFamily="34" charset="0"/>
                <a:cs typeface="Times New Roman" panose="02020603050405020304" pitchFamily="18" charset="0"/>
              </a:rPr>
              <a:t>La plupart de ces bactéries sont inoffensives ou bénéfiques pour l’organisme. </a:t>
            </a:r>
            <a:r>
              <a:rPr lang="fr-FR" sz="2000" b="1" kern="100" dirty="0">
                <a:effectLst/>
                <a:latin typeface="Linux Libertine"/>
                <a:ea typeface="Aptos" panose="020B0004020202020204" pitchFamily="34" charset="0"/>
                <a:cs typeface="Times New Roman" panose="02020603050405020304" pitchFamily="18" charset="0"/>
              </a:rPr>
              <a:t>Il existe cependant de nombreuses espèces pathogènes à l'origine de maladies infectieuses comme le choléra, la </a:t>
            </a:r>
            <a:r>
              <a:rPr lang="fr-FR" sz="2000" b="1" kern="100" dirty="0" err="1">
                <a:effectLst/>
                <a:latin typeface="Linux Libertine"/>
                <a:ea typeface="Aptos" panose="020B0004020202020204" pitchFamily="34" charset="0"/>
                <a:cs typeface="Times New Roman" panose="02020603050405020304" pitchFamily="18" charset="0"/>
              </a:rPr>
              <a:t>thyph</a:t>
            </a:r>
            <a:r>
              <a:rPr lang="fr-FR" sz="2000" b="1" kern="100" dirty="0" err="1">
                <a:latin typeface="Linux Libertine"/>
                <a:ea typeface="Aptos" panose="020B0004020202020204" pitchFamily="34" charset="0"/>
                <a:cs typeface="Times New Roman" panose="02020603050405020304" pitchFamily="18" charset="0"/>
              </a:rPr>
              <a:t>oïde</a:t>
            </a:r>
            <a:r>
              <a:rPr lang="fr-FR" sz="2000" b="1" kern="100" dirty="0">
                <a:latin typeface="Linux Libertine"/>
                <a:ea typeface="Aptos" panose="020B0004020202020204" pitchFamily="34" charset="0"/>
                <a:cs typeface="Times New Roman" panose="02020603050405020304" pitchFamily="18" charset="0"/>
              </a:rPr>
              <a:t>, </a:t>
            </a:r>
            <a:r>
              <a:rPr lang="fr-FR" sz="2000" b="1" kern="100" dirty="0">
                <a:effectLst/>
                <a:latin typeface="Linux Libertine"/>
                <a:ea typeface="Aptos" panose="020B0004020202020204" pitchFamily="34" charset="0"/>
                <a:cs typeface="Times New Roman" panose="02020603050405020304" pitchFamily="18" charset="0"/>
              </a:rPr>
              <a:t>la syphilis, la peste, l’anthrax, la tuberculose, les streptococcies, les staphylococcies</a:t>
            </a:r>
            <a:r>
              <a:rPr lang="fr-FR" sz="2000" b="1" kern="100" dirty="0">
                <a:latin typeface="Linux Libertine"/>
                <a:ea typeface="Aptos" panose="020B0004020202020204" pitchFamily="34" charset="0"/>
                <a:cs typeface="Times New Roman" panose="02020603050405020304" pitchFamily="18" charset="0"/>
              </a:rPr>
              <a:t>..</a:t>
            </a:r>
            <a:r>
              <a:rPr lang="fr-FR" sz="2000" b="1" kern="100" dirty="0">
                <a:effectLst/>
                <a:latin typeface="Linux Libertine"/>
                <a:ea typeface="Aptos" panose="020B0004020202020204" pitchFamily="34" charset="0"/>
                <a:cs typeface="Times New Roman" panose="02020603050405020304" pitchFamily="18" charset="0"/>
              </a:rPr>
              <a:t>.</a:t>
            </a:r>
          </a:p>
        </p:txBody>
      </p:sp>
      <p:pic>
        <p:nvPicPr>
          <p:cNvPr id="6" name="Image 5">
            <a:extLst>
              <a:ext uri="{FF2B5EF4-FFF2-40B4-BE49-F238E27FC236}">
                <a16:creationId xmlns:a16="http://schemas.microsoft.com/office/drawing/2014/main" id="{BE02676B-B432-AF60-343F-2DEEAA286979}"/>
              </a:ext>
            </a:extLst>
          </p:cNvPr>
          <p:cNvPicPr>
            <a:picLocks noChangeAspect="1"/>
          </p:cNvPicPr>
          <p:nvPr/>
        </p:nvPicPr>
        <p:blipFill>
          <a:blip r:embed="rId2"/>
          <a:stretch>
            <a:fillRect/>
          </a:stretch>
        </p:blipFill>
        <p:spPr>
          <a:xfrm>
            <a:off x="6501580" y="688257"/>
            <a:ext cx="4930567" cy="2842506"/>
          </a:xfrm>
          <a:prstGeom prst="rect">
            <a:avLst/>
          </a:prstGeom>
        </p:spPr>
      </p:pic>
      <p:pic>
        <p:nvPicPr>
          <p:cNvPr id="8" name="Image 7">
            <a:extLst>
              <a:ext uri="{FF2B5EF4-FFF2-40B4-BE49-F238E27FC236}">
                <a16:creationId xmlns:a16="http://schemas.microsoft.com/office/drawing/2014/main" id="{5BBCEF18-E81F-7848-F707-5537F4E3E629}"/>
              </a:ext>
            </a:extLst>
          </p:cNvPr>
          <p:cNvPicPr>
            <a:picLocks noChangeAspect="1"/>
          </p:cNvPicPr>
          <p:nvPr/>
        </p:nvPicPr>
        <p:blipFill>
          <a:blip r:embed="rId3"/>
          <a:stretch>
            <a:fillRect/>
          </a:stretch>
        </p:blipFill>
        <p:spPr>
          <a:xfrm>
            <a:off x="6566355" y="3700528"/>
            <a:ext cx="4801016" cy="2842506"/>
          </a:xfrm>
          <a:prstGeom prst="rect">
            <a:avLst/>
          </a:prstGeom>
        </p:spPr>
      </p:pic>
    </p:spTree>
    <p:extLst>
      <p:ext uri="{BB962C8B-B14F-4D97-AF65-F5344CB8AC3E}">
        <p14:creationId xmlns:p14="http://schemas.microsoft.com/office/powerpoint/2010/main" val="125841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287A45E-1165-E8BF-1E2B-7CFDE04DEF25}"/>
              </a:ext>
            </a:extLst>
          </p:cNvPr>
          <p:cNvSpPr txBox="1"/>
          <p:nvPr/>
        </p:nvSpPr>
        <p:spPr>
          <a:xfrm>
            <a:off x="1769805" y="1061883"/>
            <a:ext cx="2182763" cy="461665"/>
          </a:xfrm>
          <a:prstGeom prst="rect">
            <a:avLst/>
          </a:prstGeom>
          <a:noFill/>
        </p:spPr>
        <p:txBody>
          <a:bodyPr wrap="square">
            <a:spAutoFit/>
          </a:bodyPr>
          <a:lstStyle/>
          <a:p>
            <a:r>
              <a:rPr lang="fr-FR" sz="2400" b="1" dirty="0">
                <a:latin typeface="Linux Libertine"/>
              </a:rPr>
              <a:t>Les Bactéries</a:t>
            </a:r>
          </a:p>
        </p:txBody>
      </p:sp>
      <p:sp>
        <p:nvSpPr>
          <p:cNvPr id="4" name="ZoneTexte 3">
            <a:extLst>
              <a:ext uri="{FF2B5EF4-FFF2-40B4-BE49-F238E27FC236}">
                <a16:creationId xmlns:a16="http://schemas.microsoft.com/office/drawing/2014/main" id="{6B7EDBEA-B95A-BA31-AFFC-6A4798C52511}"/>
              </a:ext>
            </a:extLst>
          </p:cNvPr>
          <p:cNvSpPr txBox="1"/>
          <p:nvPr/>
        </p:nvSpPr>
        <p:spPr>
          <a:xfrm>
            <a:off x="1568245" y="256882"/>
            <a:ext cx="9866671" cy="261610"/>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effectLst/>
                <a:latin typeface="Linux Libertine"/>
                <a:ea typeface="Times New Roman" panose="02020603050405020304" pitchFamily="18" charset="0"/>
                <a:cs typeface="Times New Roman" panose="02020603050405020304" pitchFamily="18" charset="0"/>
              </a:rPr>
              <a:t>Les agents infectieux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 rempart Les alliés Le système de défense interne : le système immunitaire.</a:t>
            </a:r>
          </a:p>
        </p:txBody>
      </p:sp>
      <p:sp>
        <p:nvSpPr>
          <p:cNvPr id="5" name="ZoneTexte 4">
            <a:extLst>
              <a:ext uri="{FF2B5EF4-FFF2-40B4-BE49-F238E27FC236}">
                <a16:creationId xmlns:a16="http://schemas.microsoft.com/office/drawing/2014/main" id="{DBE82857-B4FB-4933-DFDD-371228EFBFD2}"/>
              </a:ext>
            </a:extLst>
          </p:cNvPr>
          <p:cNvSpPr txBox="1"/>
          <p:nvPr/>
        </p:nvSpPr>
        <p:spPr>
          <a:xfrm>
            <a:off x="717756" y="1877961"/>
            <a:ext cx="4984954" cy="3785652"/>
          </a:xfrm>
          <a:prstGeom prst="rect">
            <a:avLst/>
          </a:prstGeom>
          <a:noFill/>
        </p:spPr>
        <p:txBody>
          <a:bodyPr wrap="square" rtlCol="0">
            <a:spAutoFit/>
          </a:bodyPr>
          <a:lstStyle/>
          <a:p>
            <a:pPr indent="226695" algn="just"/>
            <a:r>
              <a:rPr lang="fr-FR" sz="2400" kern="100" dirty="0">
                <a:effectLst/>
                <a:latin typeface="Linux Libertine"/>
                <a:ea typeface="Aptos" panose="020B0004020202020204" pitchFamily="34" charset="0"/>
                <a:cs typeface="Times New Roman" panose="02020603050405020304" pitchFamily="18" charset="0"/>
              </a:rPr>
              <a:t>Les bactéries pénètrent dans l’organisme, soit par effraction (altération de la peau par plaie), soit en empruntant les voies naturelles (voies respiratoires, intestin). Elles se multiplient par division mitotique dans l’organisme en y trouvant un environnement où elles peuvent se développer. Certaines agissent en produisant des toxines,</a:t>
            </a:r>
          </a:p>
        </p:txBody>
      </p:sp>
      <p:pic>
        <p:nvPicPr>
          <p:cNvPr id="6" name="Image 5">
            <a:extLst>
              <a:ext uri="{FF2B5EF4-FFF2-40B4-BE49-F238E27FC236}">
                <a16:creationId xmlns:a16="http://schemas.microsoft.com/office/drawing/2014/main" id="{1E7FAF76-3FCA-42A4-0875-281D6DBDD64E}"/>
              </a:ext>
            </a:extLst>
          </p:cNvPr>
          <p:cNvPicPr>
            <a:picLocks noChangeAspect="1"/>
          </p:cNvPicPr>
          <p:nvPr/>
        </p:nvPicPr>
        <p:blipFill>
          <a:blip r:embed="rId2"/>
          <a:stretch>
            <a:fillRect/>
          </a:stretch>
        </p:blipFill>
        <p:spPr>
          <a:xfrm>
            <a:off x="5812434" y="1425677"/>
            <a:ext cx="5661809" cy="5168286"/>
          </a:xfrm>
          <a:prstGeom prst="rect">
            <a:avLst/>
          </a:prstGeom>
        </p:spPr>
      </p:pic>
      <p:pic>
        <p:nvPicPr>
          <p:cNvPr id="8" name="Image 7">
            <a:extLst>
              <a:ext uri="{FF2B5EF4-FFF2-40B4-BE49-F238E27FC236}">
                <a16:creationId xmlns:a16="http://schemas.microsoft.com/office/drawing/2014/main" id="{64149120-6209-B537-3413-D006D2F31DF1}"/>
              </a:ext>
            </a:extLst>
          </p:cNvPr>
          <p:cNvPicPr>
            <a:picLocks noChangeAspect="1"/>
          </p:cNvPicPr>
          <p:nvPr/>
        </p:nvPicPr>
        <p:blipFill>
          <a:blip r:embed="rId3"/>
          <a:stretch>
            <a:fillRect/>
          </a:stretch>
        </p:blipFill>
        <p:spPr>
          <a:xfrm>
            <a:off x="4885749" y="1358943"/>
            <a:ext cx="7306251" cy="5301753"/>
          </a:xfrm>
          <a:prstGeom prst="rect">
            <a:avLst/>
          </a:prstGeom>
        </p:spPr>
      </p:pic>
    </p:spTree>
    <p:extLst>
      <p:ext uri="{BB962C8B-B14F-4D97-AF65-F5344CB8AC3E}">
        <p14:creationId xmlns:p14="http://schemas.microsoft.com/office/powerpoint/2010/main" val="115679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287A45E-1165-E8BF-1E2B-7CFDE04DEF25}"/>
              </a:ext>
            </a:extLst>
          </p:cNvPr>
          <p:cNvSpPr txBox="1"/>
          <p:nvPr/>
        </p:nvSpPr>
        <p:spPr>
          <a:xfrm>
            <a:off x="1769805" y="1061883"/>
            <a:ext cx="2182763" cy="461665"/>
          </a:xfrm>
          <a:prstGeom prst="rect">
            <a:avLst/>
          </a:prstGeom>
          <a:noFill/>
        </p:spPr>
        <p:txBody>
          <a:bodyPr wrap="square">
            <a:spAutoFit/>
          </a:bodyPr>
          <a:lstStyle/>
          <a:p>
            <a:r>
              <a:rPr lang="fr-FR" sz="2400" b="1" dirty="0">
                <a:latin typeface="Linux Libertine"/>
              </a:rPr>
              <a:t>Les Virus</a:t>
            </a:r>
          </a:p>
        </p:txBody>
      </p:sp>
      <p:sp>
        <p:nvSpPr>
          <p:cNvPr id="4" name="ZoneTexte 3">
            <a:extLst>
              <a:ext uri="{FF2B5EF4-FFF2-40B4-BE49-F238E27FC236}">
                <a16:creationId xmlns:a16="http://schemas.microsoft.com/office/drawing/2014/main" id="{6B7EDBEA-B95A-BA31-AFFC-6A4798C52511}"/>
              </a:ext>
            </a:extLst>
          </p:cNvPr>
          <p:cNvSpPr txBox="1"/>
          <p:nvPr/>
        </p:nvSpPr>
        <p:spPr>
          <a:xfrm>
            <a:off x="1568245" y="256882"/>
            <a:ext cx="9866671" cy="261610"/>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effectLst/>
                <a:latin typeface="Linux Libertine"/>
                <a:ea typeface="Times New Roman" panose="02020603050405020304" pitchFamily="18" charset="0"/>
                <a:cs typeface="Times New Roman" panose="02020603050405020304" pitchFamily="18" charset="0"/>
              </a:rPr>
              <a:t>Les agents infectieux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 rempart Les alliés Le système de défense interne : le système immunitaire.</a:t>
            </a:r>
          </a:p>
        </p:txBody>
      </p:sp>
      <p:sp>
        <p:nvSpPr>
          <p:cNvPr id="5" name="ZoneTexte 4">
            <a:extLst>
              <a:ext uri="{FF2B5EF4-FFF2-40B4-BE49-F238E27FC236}">
                <a16:creationId xmlns:a16="http://schemas.microsoft.com/office/drawing/2014/main" id="{DBE82857-B4FB-4933-DFDD-371228EFBFD2}"/>
              </a:ext>
            </a:extLst>
          </p:cNvPr>
          <p:cNvSpPr txBox="1"/>
          <p:nvPr/>
        </p:nvSpPr>
        <p:spPr>
          <a:xfrm>
            <a:off x="717755" y="1877961"/>
            <a:ext cx="10953135" cy="3416320"/>
          </a:xfrm>
          <a:prstGeom prst="rect">
            <a:avLst/>
          </a:prstGeom>
          <a:noFill/>
        </p:spPr>
        <p:txBody>
          <a:bodyPr wrap="square" rtlCol="0">
            <a:spAutoFit/>
          </a:bodyPr>
          <a:lstStyle/>
          <a:p>
            <a:pPr indent="226695" algn="just"/>
            <a:r>
              <a:rPr lang="fr-FR" sz="2400" kern="100" dirty="0">
                <a:effectLst/>
                <a:latin typeface="Linux Libertine"/>
                <a:ea typeface="Aptos" panose="020B0004020202020204" pitchFamily="34" charset="0"/>
                <a:cs typeface="Times New Roman" panose="02020603050405020304" pitchFamily="18" charset="0"/>
              </a:rPr>
              <a:t>Ce sont des </a:t>
            </a:r>
            <a:r>
              <a:rPr lang="fr-FR" sz="2400" b="1" kern="100" dirty="0">
                <a:effectLst/>
                <a:latin typeface="Linux Libertine"/>
                <a:ea typeface="Aptos" panose="020B0004020202020204" pitchFamily="34" charset="0"/>
                <a:cs typeface="Times New Roman" panose="02020603050405020304" pitchFamily="18" charset="0"/>
              </a:rPr>
              <a:t>particules incapables de se développer en dehors d’autres cellules </a:t>
            </a:r>
            <a:r>
              <a:rPr lang="fr-FR" sz="2400" kern="100" dirty="0">
                <a:effectLst/>
                <a:latin typeface="Linux Libertine"/>
                <a:ea typeface="Aptos" panose="020B0004020202020204" pitchFamily="34" charset="0"/>
                <a:cs typeface="Times New Roman" panose="02020603050405020304" pitchFamily="18" charset="0"/>
              </a:rPr>
              <a:t>qui leur fournissent le matériel nécessaire à leur métabolisme et donc à leur réplication. </a:t>
            </a:r>
          </a:p>
          <a:p>
            <a:pPr indent="226695" algn="just"/>
            <a:r>
              <a:rPr lang="fr-FR" sz="2400" kern="100" dirty="0">
                <a:effectLst/>
                <a:latin typeface="Linux Libertine"/>
                <a:ea typeface="Aptos" panose="020B0004020202020204" pitchFamily="34" charset="0"/>
                <a:cs typeface="Times New Roman" panose="02020603050405020304" pitchFamily="18" charset="0"/>
              </a:rPr>
              <a:t>Les virus n’ont pas de noyau, mais disposent d’un matériel génétique </a:t>
            </a:r>
            <a:r>
              <a:rPr lang="fr-FR" sz="2400" b="1" kern="100" dirty="0">
                <a:effectLst/>
                <a:latin typeface="Linux Libertine"/>
                <a:ea typeface="Aptos" panose="020B0004020202020204" pitchFamily="34" charset="0"/>
                <a:cs typeface="Times New Roman" panose="02020603050405020304" pitchFamily="18" charset="0"/>
              </a:rPr>
              <a:t>ADN </a:t>
            </a:r>
            <a:r>
              <a:rPr lang="fr-FR" sz="2400" i="1" kern="100" dirty="0">
                <a:effectLst/>
                <a:latin typeface="Linux Libertine"/>
                <a:ea typeface="Aptos" panose="020B0004020202020204" pitchFamily="34" charset="0"/>
                <a:cs typeface="Times New Roman" panose="02020603050405020304" pitchFamily="18" charset="0"/>
              </a:rPr>
              <a:t>(Hépatite B, variole, herpès, papilloma virus…) </a:t>
            </a:r>
            <a:r>
              <a:rPr lang="fr-FR" sz="2400" b="1" kern="100" dirty="0">
                <a:effectLst/>
                <a:latin typeface="Linux Libertine"/>
                <a:ea typeface="Aptos" panose="020B0004020202020204" pitchFamily="34" charset="0"/>
                <a:cs typeface="Times New Roman" panose="02020603050405020304" pitchFamily="18" charset="0"/>
              </a:rPr>
              <a:t>ou ARN </a:t>
            </a:r>
            <a:r>
              <a:rPr lang="fr-FR" sz="2400" i="1" kern="100" dirty="0">
                <a:effectLst/>
                <a:latin typeface="Linux Libertine"/>
                <a:ea typeface="Aptos" panose="020B0004020202020204" pitchFamily="34" charset="0"/>
                <a:cs typeface="Times New Roman" panose="02020603050405020304" pitchFamily="18" charset="0"/>
              </a:rPr>
              <a:t>(VIH, Hépatite C, Sars </a:t>
            </a:r>
            <a:r>
              <a:rPr lang="fr-FR" sz="2400" i="1" kern="100" dirty="0" err="1">
                <a:effectLst/>
                <a:latin typeface="Linux Libertine"/>
                <a:ea typeface="Aptos" panose="020B0004020202020204" pitchFamily="34" charset="0"/>
                <a:cs typeface="Times New Roman" panose="02020603050405020304" pitchFamily="18" charset="0"/>
              </a:rPr>
              <a:t>cov</a:t>
            </a:r>
            <a:r>
              <a:rPr lang="fr-FR" sz="2400" i="1" kern="100" dirty="0">
                <a:effectLst/>
                <a:latin typeface="Linux Libertine"/>
                <a:ea typeface="Aptos" panose="020B0004020202020204" pitchFamily="34" charset="0"/>
                <a:cs typeface="Times New Roman" panose="02020603050405020304" pitchFamily="18" charset="0"/>
              </a:rPr>
              <a:t> 2, Poliovirus, Rougeole, Rage, Ebola…) </a:t>
            </a:r>
            <a:r>
              <a:rPr lang="fr-FR" sz="2400" kern="100" dirty="0">
                <a:effectLst/>
                <a:latin typeface="Linux Libertine"/>
                <a:ea typeface="Aptos" panose="020B0004020202020204" pitchFamily="34" charset="0"/>
                <a:cs typeface="Times New Roman" panose="02020603050405020304" pitchFamily="18" charset="0"/>
              </a:rPr>
              <a:t>et pour les virus ARN d’une enzyme la transcriptase réverse qui transcrit l’ARN en ADN. </a:t>
            </a:r>
          </a:p>
          <a:p>
            <a:pPr indent="226695" algn="just"/>
            <a:r>
              <a:rPr lang="fr-FR" sz="2400" kern="100" dirty="0">
                <a:effectLst/>
                <a:latin typeface="Linux Libertine"/>
                <a:ea typeface="Aptos" panose="020B0004020202020204" pitchFamily="34" charset="0"/>
                <a:cs typeface="Times New Roman" panose="02020603050405020304" pitchFamily="18" charset="0"/>
              </a:rPr>
              <a:t>La taille des virus se situe entre 10 et 400 nanomètres. (10 à 100 fois plus petits qu’une bactérie)</a:t>
            </a:r>
          </a:p>
        </p:txBody>
      </p:sp>
    </p:spTree>
    <p:extLst>
      <p:ext uri="{BB962C8B-B14F-4D97-AF65-F5344CB8AC3E}">
        <p14:creationId xmlns:p14="http://schemas.microsoft.com/office/powerpoint/2010/main" val="1251187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8AE0708-DA11-65E9-4F3D-9576A11C8F02}"/>
              </a:ext>
            </a:extLst>
          </p:cNvPr>
          <p:cNvSpPr txBox="1"/>
          <p:nvPr/>
        </p:nvSpPr>
        <p:spPr>
          <a:xfrm>
            <a:off x="1425678" y="855308"/>
            <a:ext cx="10530349" cy="2246769"/>
          </a:xfrm>
          <a:prstGeom prst="rect">
            <a:avLst/>
          </a:prstGeom>
          <a:noFill/>
        </p:spPr>
        <p:txBody>
          <a:bodyPr wrap="square" rtlCol="0">
            <a:spAutoFit/>
          </a:bodyPr>
          <a:lstStyle/>
          <a:p>
            <a:pPr indent="226695" algn="just"/>
            <a:r>
              <a:rPr lang="fr-FR" sz="2800" kern="100" dirty="0">
                <a:effectLst/>
                <a:latin typeface="Linux Libertine"/>
                <a:ea typeface="Aptos" panose="020B0004020202020204" pitchFamily="34" charset="0"/>
                <a:cs typeface="Times New Roman" panose="02020603050405020304" pitchFamily="18" charset="0"/>
              </a:rPr>
              <a:t>Parler des relations entre notre organisme et les agents infectieux est un vaste sujet qui nécessiterait des heures pour le décrire complètement, aussi j’utiliserai un langage simple et imagé, emprunté parfois au vocabulaire militaire, pour décrire le combat </a:t>
            </a:r>
            <a:r>
              <a:rPr lang="fr-FR" sz="2800" kern="100" dirty="0">
                <a:latin typeface="Linux Libertine"/>
                <a:ea typeface="Aptos" panose="020B0004020202020204" pitchFamily="34" charset="0"/>
                <a:cs typeface="Times New Roman" panose="02020603050405020304" pitchFamily="18" charset="0"/>
              </a:rPr>
              <a:t>que mène</a:t>
            </a:r>
            <a:r>
              <a:rPr lang="fr-FR" sz="2800" kern="100" dirty="0">
                <a:effectLst/>
                <a:latin typeface="Linux Libertine"/>
                <a:ea typeface="Aptos" panose="020B0004020202020204" pitchFamily="34" charset="0"/>
                <a:cs typeface="Times New Roman" panose="02020603050405020304" pitchFamily="18" charset="0"/>
              </a:rPr>
              <a:t> notre organisme contre les maladies infectieuses.</a:t>
            </a:r>
          </a:p>
        </p:txBody>
      </p:sp>
      <p:sp>
        <p:nvSpPr>
          <p:cNvPr id="2" name="ZoneTexte 1">
            <a:extLst>
              <a:ext uri="{FF2B5EF4-FFF2-40B4-BE49-F238E27FC236}">
                <a16:creationId xmlns:a16="http://schemas.microsoft.com/office/drawing/2014/main" id="{91C2243B-2C5A-CCA9-5564-498BDBD4753C}"/>
              </a:ext>
            </a:extLst>
          </p:cNvPr>
          <p:cNvSpPr txBox="1"/>
          <p:nvPr/>
        </p:nvSpPr>
        <p:spPr>
          <a:xfrm>
            <a:off x="1425678" y="3429000"/>
            <a:ext cx="10422194" cy="3108543"/>
          </a:xfrm>
          <a:prstGeom prst="rect">
            <a:avLst/>
          </a:prstGeom>
          <a:noFill/>
        </p:spPr>
        <p:txBody>
          <a:bodyPr wrap="square" rtlCol="0">
            <a:spAutoFit/>
          </a:bodyPr>
          <a:lstStyle/>
          <a:p>
            <a:r>
              <a:rPr lang="fr-FR" sz="2800" kern="100" dirty="0">
                <a:effectLst/>
                <a:latin typeface="Linux Libertine"/>
                <a:ea typeface="Aptos" panose="020B0004020202020204" pitchFamily="34" charset="0"/>
                <a:cs typeface="Times New Roman" panose="02020603050405020304" pitchFamily="18" charset="0"/>
              </a:rPr>
              <a:t>Je comparerai donc notre organisme à une </a:t>
            </a:r>
            <a:r>
              <a:rPr lang="fr-FR" sz="2800" b="1" kern="100" dirty="0">
                <a:solidFill>
                  <a:srgbClr val="C00000"/>
                </a:solidFill>
                <a:effectLst/>
                <a:latin typeface="Linux Libertine"/>
                <a:ea typeface="Aptos" panose="020B0004020202020204" pitchFamily="34" charset="0"/>
                <a:cs typeface="Times New Roman" panose="02020603050405020304" pitchFamily="18" charset="0"/>
              </a:rPr>
              <a:t>citadelle</a:t>
            </a:r>
            <a:r>
              <a:rPr lang="fr-FR" sz="2800" kern="100" dirty="0">
                <a:effectLst/>
                <a:latin typeface="Linux Libertine"/>
                <a:ea typeface="Aptos" panose="020B0004020202020204" pitchFamily="34" charset="0"/>
                <a:cs typeface="Times New Roman" panose="02020603050405020304" pitchFamily="18" charset="0"/>
              </a:rPr>
              <a:t> </a:t>
            </a:r>
            <a:r>
              <a:rPr lang="fr-FR" sz="2800" b="1" kern="100" dirty="0">
                <a:effectLst/>
                <a:latin typeface="Linux Libertine"/>
                <a:ea typeface="Aptos" panose="020B0004020202020204" pitchFamily="34" charset="0"/>
                <a:cs typeface="Times New Roman" panose="02020603050405020304" pitchFamily="18" charset="0"/>
              </a:rPr>
              <a:t>fragile environnée par une nuée de microbes dont certains sont des pathogènes (</a:t>
            </a:r>
            <a:r>
              <a:rPr lang="fr-FR" sz="2800" b="1" kern="100" dirty="0">
                <a:solidFill>
                  <a:srgbClr val="C00000"/>
                </a:solidFill>
                <a:effectLst/>
                <a:latin typeface="Linux Libertine"/>
                <a:ea typeface="Aptos" panose="020B0004020202020204" pitchFamily="34" charset="0"/>
                <a:cs typeface="Times New Roman" panose="02020603050405020304" pitchFamily="18" charset="0"/>
              </a:rPr>
              <a:t>assaillants</a:t>
            </a:r>
            <a:r>
              <a:rPr lang="fr-FR" sz="2800" b="1" kern="100" dirty="0">
                <a:effectLst/>
                <a:latin typeface="Linux Libertine"/>
                <a:ea typeface="Aptos" panose="020B0004020202020204" pitchFamily="34" charset="0"/>
                <a:cs typeface="Times New Roman" panose="02020603050405020304" pitchFamily="18" charset="0"/>
              </a:rPr>
              <a:t>), entourée d’un </a:t>
            </a:r>
            <a:r>
              <a:rPr lang="fr-FR" sz="2800" b="1" kern="100" dirty="0">
                <a:solidFill>
                  <a:srgbClr val="C00000"/>
                </a:solidFill>
                <a:effectLst/>
                <a:latin typeface="Linux Libertine"/>
                <a:ea typeface="Aptos" panose="020B0004020202020204" pitchFamily="34" charset="0"/>
                <a:cs typeface="Times New Roman" panose="02020603050405020304" pitchFamily="18" charset="0"/>
              </a:rPr>
              <a:t>rempart</a:t>
            </a:r>
            <a:r>
              <a:rPr lang="fr-FR" sz="2800" b="1" kern="100" dirty="0">
                <a:effectLst/>
                <a:latin typeface="Linux Libertine"/>
                <a:ea typeface="Aptos" panose="020B0004020202020204" pitchFamily="34" charset="0"/>
                <a:cs typeface="Times New Roman" panose="02020603050405020304" pitchFamily="18" charset="0"/>
              </a:rPr>
              <a:t> constitué par nos barrières naturelles que sont la peau et les muqueuses, accompagné d’</a:t>
            </a:r>
            <a:r>
              <a:rPr lang="fr-FR" sz="2800" b="1" kern="100" dirty="0">
                <a:solidFill>
                  <a:srgbClr val="C00000"/>
                </a:solidFill>
                <a:effectLst/>
                <a:latin typeface="Linux Libertine"/>
                <a:ea typeface="Aptos" panose="020B0004020202020204" pitchFamily="34" charset="0"/>
                <a:cs typeface="Times New Roman" panose="02020603050405020304" pitchFamily="18" charset="0"/>
              </a:rPr>
              <a:t>alliés</a:t>
            </a:r>
            <a:r>
              <a:rPr lang="fr-FR" sz="2800" b="1" kern="100" dirty="0">
                <a:effectLst/>
                <a:latin typeface="Linux Libertine"/>
                <a:ea typeface="Aptos" panose="020B0004020202020204" pitchFamily="34" charset="0"/>
                <a:cs typeface="Times New Roman" panose="02020603050405020304" pitchFamily="18" charset="0"/>
              </a:rPr>
              <a:t> que sont les bactéries saprophytes ou commensales </a:t>
            </a:r>
            <a:r>
              <a:rPr lang="fr-FR" sz="2800" b="1" i="1" kern="100" dirty="0">
                <a:effectLst/>
                <a:latin typeface="Linux Libertine"/>
                <a:ea typeface="Aptos" panose="020B0004020202020204" pitchFamily="34" charset="0"/>
                <a:cs typeface="Times New Roman" panose="02020603050405020304" pitchFamily="18" charset="0"/>
              </a:rPr>
              <a:t>(le microbiote), </a:t>
            </a:r>
            <a:r>
              <a:rPr lang="fr-FR" sz="2800" b="1" kern="100" dirty="0">
                <a:effectLst/>
                <a:latin typeface="Linux Libertine"/>
                <a:ea typeface="Aptos" panose="020B0004020202020204" pitchFamily="34" charset="0"/>
                <a:cs typeface="Times New Roman" panose="02020603050405020304" pitchFamily="18" charset="0"/>
              </a:rPr>
              <a:t>et muni d’un </a:t>
            </a:r>
            <a:r>
              <a:rPr lang="fr-FR" sz="2800" b="1" kern="100" dirty="0">
                <a:solidFill>
                  <a:srgbClr val="C00000"/>
                </a:solidFill>
                <a:effectLst/>
                <a:latin typeface="Linux Libertine"/>
                <a:ea typeface="Aptos" panose="020B0004020202020204" pitchFamily="34" charset="0"/>
                <a:cs typeface="Times New Roman" panose="02020603050405020304" pitchFamily="18" charset="0"/>
              </a:rPr>
              <a:t>système de défense interne</a:t>
            </a:r>
            <a:r>
              <a:rPr lang="fr-FR" sz="2800" b="1" kern="100" dirty="0">
                <a:effectLst/>
                <a:latin typeface="Linux Libertine"/>
                <a:ea typeface="Aptos" panose="020B0004020202020204" pitchFamily="34" charset="0"/>
                <a:cs typeface="Times New Roman" panose="02020603050405020304" pitchFamily="18" charset="0"/>
              </a:rPr>
              <a:t>, le système immunitaire.</a:t>
            </a:r>
          </a:p>
        </p:txBody>
      </p:sp>
      <p:pic>
        <p:nvPicPr>
          <p:cNvPr id="7" name="Image 6" descr="Une image contenant art, dessin humoristique, château&#10;&#10;Description générée automatiquement">
            <a:extLst>
              <a:ext uri="{FF2B5EF4-FFF2-40B4-BE49-F238E27FC236}">
                <a16:creationId xmlns:a16="http://schemas.microsoft.com/office/drawing/2014/main" id="{D7AA2EFF-D581-F8C3-F09E-84FC36FE66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549" y="-21541"/>
            <a:ext cx="8134901" cy="6559084"/>
          </a:xfrm>
          <a:prstGeom prst="rect">
            <a:avLst/>
          </a:prstGeom>
        </p:spPr>
      </p:pic>
    </p:spTree>
    <p:extLst>
      <p:ext uri="{BB962C8B-B14F-4D97-AF65-F5344CB8AC3E}">
        <p14:creationId xmlns:p14="http://schemas.microsoft.com/office/powerpoint/2010/main" val="211984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287A45E-1165-E8BF-1E2B-7CFDE04DEF25}"/>
              </a:ext>
            </a:extLst>
          </p:cNvPr>
          <p:cNvSpPr txBox="1"/>
          <p:nvPr/>
        </p:nvSpPr>
        <p:spPr>
          <a:xfrm>
            <a:off x="1769805" y="1061883"/>
            <a:ext cx="2182763" cy="461665"/>
          </a:xfrm>
          <a:prstGeom prst="rect">
            <a:avLst/>
          </a:prstGeom>
          <a:noFill/>
        </p:spPr>
        <p:txBody>
          <a:bodyPr wrap="square">
            <a:spAutoFit/>
          </a:bodyPr>
          <a:lstStyle/>
          <a:p>
            <a:r>
              <a:rPr lang="fr-FR" sz="2400" b="1" dirty="0">
                <a:latin typeface="Linux Libertine"/>
              </a:rPr>
              <a:t>Les Virus</a:t>
            </a:r>
          </a:p>
        </p:txBody>
      </p:sp>
      <p:sp>
        <p:nvSpPr>
          <p:cNvPr id="4" name="ZoneTexte 3">
            <a:extLst>
              <a:ext uri="{FF2B5EF4-FFF2-40B4-BE49-F238E27FC236}">
                <a16:creationId xmlns:a16="http://schemas.microsoft.com/office/drawing/2014/main" id="{6B7EDBEA-B95A-BA31-AFFC-6A4798C52511}"/>
              </a:ext>
            </a:extLst>
          </p:cNvPr>
          <p:cNvSpPr txBox="1"/>
          <p:nvPr/>
        </p:nvSpPr>
        <p:spPr>
          <a:xfrm>
            <a:off x="1568245" y="256882"/>
            <a:ext cx="9866671" cy="261610"/>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effectLst/>
                <a:latin typeface="Linux Libertine"/>
                <a:ea typeface="Times New Roman" panose="02020603050405020304" pitchFamily="18" charset="0"/>
                <a:cs typeface="Times New Roman" panose="02020603050405020304" pitchFamily="18" charset="0"/>
              </a:rPr>
              <a:t>Les agents infectieux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 rempart Les alliés Le système de défense interne : le système immunitaire.</a:t>
            </a:r>
          </a:p>
        </p:txBody>
      </p:sp>
      <p:sp>
        <p:nvSpPr>
          <p:cNvPr id="5" name="ZoneTexte 4">
            <a:extLst>
              <a:ext uri="{FF2B5EF4-FFF2-40B4-BE49-F238E27FC236}">
                <a16:creationId xmlns:a16="http://schemas.microsoft.com/office/drawing/2014/main" id="{DBE82857-B4FB-4933-DFDD-371228EFBFD2}"/>
              </a:ext>
            </a:extLst>
          </p:cNvPr>
          <p:cNvSpPr txBox="1"/>
          <p:nvPr/>
        </p:nvSpPr>
        <p:spPr>
          <a:xfrm>
            <a:off x="717755" y="1877961"/>
            <a:ext cx="10953135" cy="4524315"/>
          </a:xfrm>
          <a:prstGeom prst="rect">
            <a:avLst/>
          </a:prstGeom>
          <a:noFill/>
        </p:spPr>
        <p:txBody>
          <a:bodyPr wrap="square" rtlCol="0">
            <a:spAutoFit/>
          </a:bodyPr>
          <a:lstStyle/>
          <a:p>
            <a:pPr indent="226695" algn="just"/>
            <a:r>
              <a:rPr lang="fr-FR" sz="2400" kern="100" dirty="0">
                <a:effectLst/>
                <a:latin typeface="Linux Libertine"/>
                <a:ea typeface="Aptos" panose="020B0004020202020204" pitchFamily="34" charset="0"/>
                <a:cs typeface="Times New Roman" panose="02020603050405020304" pitchFamily="18" charset="0"/>
              </a:rPr>
              <a:t>L'enveloppe virale est responsable de toutes les propriétés du virion, en ce qui concerne les voies d'infection, la défense contre le système immunitaire et l'infection de la cellule. </a:t>
            </a:r>
          </a:p>
          <a:p>
            <a:pPr indent="226695" algn="just"/>
            <a:r>
              <a:rPr lang="fr-FR" sz="2400" kern="100" dirty="0">
                <a:effectLst/>
                <a:latin typeface="Linux Libertine"/>
                <a:ea typeface="Aptos" panose="020B0004020202020204" pitchFamily="34" charset="0"/>
                <a:cs typeface="Times New Roman" panose="02020603050405020304" pitchFamily="18" charset="0"/>
              </a:rPr>
              <a:t>Chaque virus a un tropisme particulier qui lui permet d’infecter préférentiellement telle ou telle cellule : </a:t>
            </a:r>
          </a:p>
          <a:p>
            <a:pPr marL="342900" lvl="0" indent="-342900" algn="just">
              <a:buFont typeface="Symbol" panose="05050102010706020507" pitchFamily="18" charset="2"/>
              <a:buChar char=""/>
            </a:pPr>
            <a:r>
              <a:rPr lang="fr-FR" sz="2400" kern="100" dirty="0">
                <a:effectLst/>
                <a:latin typeface="Linux Libertine"/>
                <a:ea typeface="Aptos" panose="020B0004020202020204" pitchFamily="34" charset="0"/>
                <a:cs typeface="Times New Roman" panose="02020603050405020304" pitchFamily="18" charset="0"/>
              </a:rPr>
              <a:t>Cellules respiratoires pour les virus grippaux, Covid, virus respiratoire syncitial ; </a:t>
            </a:r>
          </a:p>
          <a:p>
            <a:pPr marL="342900" lvl="0" indent="-342900" algn="just">
              <a:buFont typeface="Symbol" panose="05050102010706020507" pitchFamily="18" charset="2"/>
              <a:buChar char=""/>
            </a:pPr>
            <a:r>
              <a:rPr lang="fr-FR" sz="2400" kern="100" dirty="0">
                <a:effectLst/>
                <a:latin typeface="Linux Libertine"/>
                <a:ea typeface="Aptos" panose="020B0004020202020204" pitchFamily="34" charset="0"/>
                <a:cs typeface="Times New Roman" panose="02020603050405020304" pitchFamily="18" charset="0"/>
              </a:rPr>
              <a:t>cellules nerveuses pour le poliovirus ; </a:t>
            </a:r>
          </a:p>
          <a:p>
            <a:pPr marL="342900" lvl="0" indent="-342900" algn="just">
              <a:buFont typeface="Symbol" panose="05050102010706020507" pitchFamily="18" charset="2"/>
              <a:buChar char=""/>
            </a:pPr>
            <a:r>
              <a:rPr lang="fr-FR" sz="2400" kern="100" dirty="0">
                <a:effectLst/>
                <a:latin typeface="Linux Libertine"/>
                <a:ea typeface="Aptos" panose="020B0004020202020204" pitchFamily="34" charset="0"/>
                <a:cs typeface="Times New Roman" panose="02020603050405020304" pitchFamily="18" charset="0"/>
              </a:rPr>
              <a:t>cellules hépatiques pour les différentes hépatites (A, B, C, E) ; </a:t>
            </a:r>
          </a:p>
          <a:p>
            <a:pPr marL="342900" lvl="0" indent="-342900" algn="just">
              <a:buFont typeface="Symbol" panose="05050102010706020507" pitchFamily="18" charset="2"/>
              <a:buChar char=""/>
            </a:pPr>
            <a:r>
              <a:rPr lang="fr-FR" sz="2400" kern="100" dirty="0">
                <a:effectLst/>
                <a:latin typeface="Linux Libertine"/>
                <a:ea typeface="Aptos" panose="020B0004020202020204" pitchFamily="34" charset="0"/>
                <a:cs typeface="Times New Roman" panose="02020603050405020304" pitchFamily="18" charset="0"/>
              </a:rPr>
              <a:t>les lymphocytes CD4 pour le VIH ; </a:t>
            </a:r>
          </a:p>
          <a:p>
            <a:pPr marL="342900" lvl="0" indent="-342900" algn="just">
              <a:buFont typeface="Symbol" panose="05050102010706020507" pitchFamily="18" charset="2"/>
              <a:buChar char=""/>
            </a:pPr>
            <a:r>
              <a:rPr lang="fr-FR" sz="2400" kern="100" dirty="0">
                <a:effectLst/>
                <a:latin typeface="Linux Libertine"/>
                <a:ea typeface="Aptos" panose="020B0004020202020204" pitchFamily="34" charset="0"/>
                <a:cs typeface="Times New Roman" panose="02020603050405020304" pitchFamily="18" charset="0"/>
              </a:rPr>
              <a:t>système nerveux pour la rage ; </a:t>
            </a:r>
          </a:p>
          <a:p>
            <a:pPr marL="342900" lvl="0" indent="-342900" algn="just">
              <a:buFont typeface="Symbol" panose="05050102010706020507" pitchFamily="18" charset="2"/>
              <a:buChar char=""/>
            </a:pPr>
            <a:r>
              <a:rPr lang="fr-FR" sz="2400" kern="100" dirty="0">
                <a:effectLst/>
                <a:latin typeface="Linux Libertine"/>
                <a:ea typeface="Aptos" panose="020B0004020202020204" pitchFamily="34" charset="0"/>
                <a:cs typeface="Times New Roman" panose="02020603050405020304" pitchFamily="18" charset="0"/>
              </a:rPr>
              <a:t>cellules de la peau pour les papilloma virus et les poxvirus (variole, variole du singe) </a:t>
            </a:r>
          </a:p>
        </p:txBody>
      </p:sp>
      <p:pic>
        <p:nvPicPr>
          <p:cNvPr id="8" name="Image 7">
            <a:extLst>
              <a:ext uri="{FF2B5EF4-FFF2-40B4-BE49-F238E27FC236}">
                <a16:creationId xmlns:a16="http://schemas.microsoft.com/office/drawing/2014/main" id="{F5776EC1-AF7D-C92E-18DA-8DC9293D2FEA}"/>
              </a:ext>
            </a:extLst>
          </p:cNvPr>
          <p:cNvPicPr>
            <a:picLocks noChangeAspect="1"/>
          </p:cNvPicPr>
          <p:nvPr/>
        </p:nvPicPr>
        <p:blipFill>
          <a:blip r:embed="rId2"/>
          <a:stretch>
            <a:fillRect/>
          </a:stretch>
        </p:blipFill>
        <p:spPr>
          <a:xfrm>
            <a:off x="1769805" y="146803"/>
            <a:ext cx="9370142" cy="6564393"/>
          </a:xfrm>
          <a:prstGeom prst="rect">
            <a:avLst/>
          </a:prstGeom>
        </p:spPr>
      </p:pic>
      <p:pic>
        <p:nvPicPr>
          <p:cNvPr id="10" name="Image 9">
            <a:extLst>
              <a:ext uri="{FF2B5EF4-FFF2-40B4-BE49-F238E27FC236}">
                <a16:creationId xmlns:a16="http://schemas.microsoft.com/office/drawing/2014/main" id="{101A83AD-8EE2-3845-72EB-0C840B868479}"/>
              </a:ext>
            </a:extLst>
          </p:cNvPr>
          <p:cNvPicPr>
            <a:picLocks noChangeAspect="1"/>
          </p:cNvPicPr>
          <p:nvPr/>
        </p:nvPicPr>
        <p:blipFill>
          <a:blip r:embed="rId3"/>
          <a:stretch>
            <a:fillRect/>
          </a:stretch>
        </p:blipFill>
        <p:spPr>
          <a:xfrm>
            <a:off x="1769805" y="628571"/>
            <a:ext cx="7792649" cy="5821016"/>
          </a:xfrm>
          <a:prstGeom prst="rect">
            <a:avLst/>
          </a:prstGeom>
        </p:spPr>
      </p:pic>
    </p:spTree>
    <p:extLst>
      <p:ext uri="{BB962C8B-B14F-4D97-AF65-F5344CB8AC3E}">
        <p14:creationId xmlns:p14="http://schemas.microsoft.com/office/powerpoint/2010/main" val="76400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287A45E-1165-E8BF-1E2B-7CFDE04DEF25}"/>
              </a:ext>
            </a:extLst>
          </p:cNvPr>
          <p:cNvSpPr txBox="1"/>
          <p:nvPr/>
        </p:nvSpPr>
        <p:spPr>
          <a:xfrm>
            <a:off x="1799301" y="786580"/>
            <a:ext cx="2182763" cy="461665"/>
          </a:xfrm>
          <a:prstGeom prst="rect">
            <a:avLst/>
          </a:prstGeom>
          <a:noFill/>
        </p:spPr>
        <p:txBody>
          <a:bodyPr wrap="square">
            <a:spAutoFit/>
          </a:bodyPr>
          <a:lstStyle/>
          <a:p>
            <a:r>
              <a:rPr lang="fr-FR" sz="2400" b="1" dirty="0">
                <a:latin typeface="Linux Libertine"/>
              </a:rPr>
              <a:t>Les Parasites</a:t>
            </a:r>
          </a:p>
        </p:txBody>
      </p:sp>
      <p:sp>
        <p:nvSpPr>
          <p:cNvPr id="4" name="ZoneTexte 3">
            <a:extLst>
              <a:ext uri="{FF2B5EF4-FFF2-40B4-BE49-F238E27FC236}">
                <a16:creationId xmlns:a16="http://schemas.microsoft.com/office/drawing/2014/main" id="{6B7EDBEA-B95A-BA31-AFFC-6A4798C52511}"/>
              </a:ext>
            </a:extLst>
          </p:cNvPr>
          <p:cNvSpPr txBox="1"/>
          <p:nvPr/>
        </p:nvSpPr>
        <p:spPr>
          <a:xfrm>
            <a:off x="1568245" y="256882"/>
            <a:ext cx="9866671" cy="261610"/>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effectLst/>
                <a:latin typeface="Linux Libertine"/>
                <a:ea typeface="Times New Roman" panose="02020603050405020304" pitchFamily="18" charset="0"/>
                <a:cs typeface="Times New Roman" panose="02020603050405020304" pitchFamily="18" charset="0"/>
              </a:rPr>
              <a:t>Les agents infectieux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 rempart Les alliés Le système de défense interne : le système immunitaire.</a:t>
            </a:r>
          </a:p>
        </p:txBody>
      </p:sp>
      <p:sp>
        <p:nvSpPr>
          <p:cNvPr id="5" name="ZoneTexte 4">
            <a:extLst>
              <a:ext uri="{FF2B5EF4-FFF2-40B4-BE49-F238E27FC236}">
                <a16:creationId xmlns:a16="http://schemas.microsoft.com/office/drawing/2014/main" id="{DBE82857-B4FB-4933-DFDD-371228EFBFD2}"/>
              </a:ext>
            </a:extLst>
          </p:cNvPr>
          <p:cNvSpPr txBox="1"/>
          <p:nvPr/>
        </p:nvSpPr>
        <p:spPr>
          <a:xfrm>
            <a:off x="835742" y="1577882"/>
            <a:ext cx="10953135" cy="5324535"/>
          </a:xfrm>
          <a:prstGeom prst="rect">
            <a:avLst/>
          </a:prstGeom>
          <a:noFill/>
        </p:spPr>
        <p:txBody>
          <a:bodyPr wrap="square" rtlCol="0">
            <a:spAutoFit/>
          </a:bodyPr>
          <a:lstStyle/>
          <a:p>
            <a:pPr indent="226695" algn="just"/>
            <a:r>
              <a:rPr lang="fr-FR" sz="2000" b="1" kern="100" dirty="0">
                <a:effectLst/>
                <a:latin typeface="Linux Libertine"/>
                <a:ea typeface="Aptos" panose="020B0004020202020204" pitchFamily="34" charset="0"/>
                <a:cs typeface="Times New Roman" panose="02020603050405020304" pitchFamily="18" charset="0"/>
              </a:rPr>
              <a:t>La liste des maladies parasitaires humaines est très longue</a:t>
            </a:r>
            <a:r>
              <a:rPr lang="fr-FR" sz="2000" kern="100" dirty="0">
                <a:effectLst/>
                <a:latin typeface="Linux Libertine"/>
                <a:ea typeface="Aptos" panose="020B0004020202020204" pitchFamily="34" charset="0"/>
                <a:cs typeface="Times New Roman" panose="02020603050405020304" pitchFamily="18" charset="0"/>
              </a:rPr>
              <a:t> et met en jeu une grande variété d’agents qui pour beaucoup sont </a:t>
            </a:r>
            <a:r>
              <a:rPr lang="fr-FR" sz="2000" b="1" kern="100" dirty="0">
                <a:effectLst/>
                <a:latin typeface="Linux Libertine"/>
                <a:ea typeface="Aptos" panose="020B0004020202020204" pitchFamily="34" charset="0"/>
                <a:cs typeface="Times New Roman" panose="02020603050405020304" pitchFamily="18" charset="0"/>
              </a:rPr>
              <a:t>transmis par d’autres animaux </a:t>
            </a:r>
            <a:r>
              <a:rPr lang="fr-FR" sz="2000" kern="100" dirty="0">
                <a:effectLst/>
                <a:latin typeface="Linux Libertine"/>
                <a:ea typeface="Aptos" panose="020B0004020202020204" pitchFamily="34" charset="0"/>
                <a:cs typeface="Times New Roman" panose="02020603050405020304" pitchFamily="18" charset="0"/>
              </a:rPr>
              <a:t>que l’on nomme hôtes intermédiaires. </a:t>
            </a:r>
          </a:p>
          <a:p>
            <a:pPr indent="226695" algn="just"/>
            <a:r>
              <a:rPr lang="fr-FR" sz="2000" kern="100" dirty="0">
                <a:effectLst/>
                <a:latin typeface="Linux Libertine"/>
                <a:ea typeface="Aptos" panose="020B0004020202020204" pitchFamily="34" charset="0"/>
                <a:cs typeface="Times New Roman" panose="02020603050405020304" pitchFamily="18" charset="0"/>
              </a:rPr>
              <a:t>le terme « parasites » désigne :</a:t>
            </a:r>
          </a:p>
          <a:p>
            <a:pPr marL="342900" lvl="0" indent="-342900" algn="just">
              <a:buFont typeface="Symbol" panose="05050102010706020507" pitchFamily="18" charset="2"/>
              <a:buChar char=""/>
            </a:pPr>
            <a:r>
              <a:rPr lang="fr-FR" sz="2000" kern="100" dirty="0">
                <a:effectLst/>
                <a:latin typeface="Linux Libertine"/>
                <a:ea typeface="Aptos" panose="020B0004020202020204" pitchFamily="34" charset="0"/>
                <a:cs typeface="Times New Roman" panose="02020603050405020304" pitchFamily="18" charset="0"/>
              </a:rPr>
              <a:t>Les protozoaires comme les amibes ou le plasmodium (agent du paludisme), qui ne sont composés que d</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a:t>
            </a:r>
            <a:r>
              <a:rPr lang="fr-FR" sz="2000" kern="100" dirty="0">
                <a:effectLst/>
                <a:latin typeface="Linux Libertine"/>
                <a:ea typeface="Aptos" panose="020B0004020202020204" pitchFamily="34" charset="0"/>
                <a:cs typeface="Times New Roman" panose="02020603050405020304" pitchFamily="18" charset="0"/>
              </a:rPr>
              <a:t>une cellule,</a:t>
            </a:r>
          </a:p>
          <a:p>
            <a:pPr marL="342900" lvl="0" indent="-342900" algn="just">
              <a:buFont typeface="Symbol" panose="05050102010706020507" pitchFamily="18" charset="2"/>
              <a:buChar char=""/>
            </a:pPr>
            <a:r>
              <a:rPr lang="fr-FR" sz="2000" kern="100" dirty="0">
                <a:effectLst/>
                <a:latin typeface="Linux Libertine"/>
                <a:ea typeface="Aptos" panose="020B0004020202020204" pitchFamily="34" charset="0"/>
                <a:cs typeface="Times New Roman" panose="02020603050405020304" pitchFamily="18" charset="0"/>
              </a:rPr>
              <a:t>Les vers (helminthes), de plus grande taille et composés de nombreuses cellules et dotés d</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a:t>
            </a:r>
            <a:r>
              <a:rPr lang="fr-FR" sz="2000" kern="100" dirty="0">
                <a:effectLst/>
                <a:latin typeface="Linux Libertine"/>
                <a:ea typeface="Aptos" panose="020B0004020202020204" pitchFamily="34" charset="0"/>
                <a:cs typeface="Times New Roman" panose="02020603050405020304" pitchFamily="18" charset="0"/>
              </a:rPr>
              <a:t>organes internes,</a:t>
            </a:r>
          </a:p>
          <a:p>
            <a:pPr lvl="0" algn="just"/>
            <a:endParaRPr lang="fr-FR" sz="2000" kern="100" dirty="0">
              <a:effectLst/>
              <a:latin typeface="Linux Libertine"/>
              <a:ea typeface="Aptos" panose="020B0004020202020204" pitchFamily="34" charset="0"/>
              <a:cs typeface="Times New Roman" panose="02020603050405020304" pitchFamily="18" charset="0"/>
            </a:endParaRPr>
          </a:p>
          <a:p>
            <a:pPr indent="226695" algn="just"/>
            <a:r>
              <a:rPr lang="fr-FR" sz="2000" b="1" kern="100" dirty="0">
                <a:effectLst/>
                <a:latin typeface="Linux Libertine"/>
                <a:ea typeface="Aptos" panose="020B0004020202020204" pitchFamily="34" charset="0"/>
                <a:cs typeface="Times New Roman" panose="02020603050405020304" pitchFamily="18" charset="0"/>
              </a:rPr>
              <a:t>Les protozoaires </a:t>
            </a:r>
            <a:r>
              <a:rPr lang="fr-FR" sz="2000" kern="100" dirty="0">
                <a:effectLst/>
                <a:latin typeface="Linux Libertine"/>
                <a:ea typeface="Aptos" panose="020B0004020202020204" pitchFamily="34" charset="0"/>
                <a:cs typeface="Times New Roman" panose="02020603050405020304" pitchFamily="18" charset="0"/>
              </a:rPr>
              <a:t>se reproduisent par division cellulaire et peuvent proliférer à l’intérieur du corps humain. Les protozoaires comprennent un grand nombre d’organismes unicellulaires, tels que Giardia, qui infecte l’intestin, et Plasmodium, qui circule dans le sang et provoque le paludisme.</a:t>
            </a:r>
          </a:p>
          <a:p>
            <a:pPr indent="226695" algn="just"/>
            <a:endParaRPr lang="fr-FR" sz="2000" kern="100" dirty="0">
              <a:effectLst/>
              <a:latin typeface="Linux Libertine"/>
              <a:ea typeface="Aptos" panose="020B0004020202020204" pitchFamily="34" charset="0"/>
              <a:cs typeface="Times New Roman" panose="02020603050405020304" pitchFamily="18" charset="0"/>
            </a:endParaRPr>
          </a:p>
          <a:p>
            <a:pPr indent="226695" algn="just"/>
            <a:r>
              <a:rPr lang="fr-FR" sz="2000" kern="100" dirty="0">
                <a:effectLst/>
                <a:latin typeface="Linux Libertine"/>
                <a:ea typeface="Aptos" panose="020B0004020202020204" pitchFamily="34" charset="0"/>
                <a:cs typeface="Times New Roman" panose="02020603050405020304" pitchFamily="18" charset="0"/>
              </a:rPr>
              <a:t>La plupart des </a:t>
            </a:r>
            <a:r>
              <a:rPr lang="fr-FR" sz="2000" b="1" kern="100" dirty="0">
                <a:effectLst/>
                <a:latin typeface="Linux Libertine"/>
                <a:ea typeface="Aptos" panose="020B0004020202020204" pitchFamily="34" charset="0"/>
                <a:cs typeface="Times New Roman" panose="02020603050405020304" pitchFamily="18" charset="0"/>
              </a:rPr>
              <a:t>vers</a:t>
            </a:r>
            <a:r>
              <a:rPr lang="fr-FR" sz="2000" kern="100" dirty="0">
                <a:effectLst/>
                <a:latin typeface="Linux Libertine"/>
                <a:ea typeface="Aptos" panose="020B0004020202020204" pitchFamily="34" charset="0"/>
                <a:cs typeface="Times New Roman" panose="02020603050405020304" pitchFamily="18" charset="0"/>
              </a:rPr>
              <a:t>, au contraire, excrètent des œufs ou des larves qui se développent dans l’environnement avant d’être capables d’infecter l’homme. Le développement dans l’environnement peut impliquer d’autres animaux (hôte intermédiaire). Les vers incluent les vers ronds, tels que les ankylostomes, et les vers plats, tels que les vers solitaires et les douves.</a:t>
            </a:r>
          </a:p>
        </p:txBody>
      </p:sp>
      <p:pic>
        <p:nvPicPr>
          <p:cNvPr id="6" name="Image 5">
            <a:extLst>
              <a:ext uri="{FF2B5EF4-FFF2-40B4-BE49-F238E27FC236}">
                <a16:creationId xmlns:a16="http://schemas.microsoft.com/office/drawing/2014/main" id="{5E81AF8E-56BE-E9FD-0AA9-C97A9153CE05}"/>
              </a:ext>
            </a:extLst>
          </p:cNvPr>
          <p:cNvPicPr>
            <a:picLocks noChangeAspect="1"/>
          </p:cNvPicPr>
          <p:nvPr/>
        </p:nvPicPr>
        <p:blipFill>
          <a:blip r:embed="rId2"/>
          <a:stretch>
            <a:fillRect/>
          </a:stretch>
        </p:blipFill>
        <p:spPr>
          <a:xfrm>
            <a:off x="56626" y="605545"/>
            <a:ext cx="12078747" cy="5646909"/>
          </a:xfrm>
          <a:prstGeom prst="rect">
            <a:avLst/>
          </a:prstGeom>
        </p:spPr>
      </p:pic>
    </p:spTree>
    <p:extLst>
      <p:ext uri="{BB962C8B-B14F-4D97-AF65-F5344CB8AC3E}">
        <p14:creationId xmlns:p14="http://schemas.microsoft.com/office/powerpoint/2010/main" val="354509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287A45E-1165-E8BF-1E2B-7CFDE04DEF25}"/>
              </a:ext>
            </a:extLst>
          </p:cNvPr>
          <p:cNvSpPr txBox="1"/>
          <p:nvPr/>
        </p:nvSpPr>
        <p:spPr>
          <a:xfrm>
            <a:off x="1799301" y="786580"/>
            <a:ext cx="2585886" cy="461665"/>
          </a:xfrm>
          <a:prstGeom prst="rect">
            <a:avLst/>
          </a:prstGeom>
          <a:noFill/>
        </p:spPr>
        <p:txBody>
          <a:bodyPr wrap="square">
            <a:spAutoFit/>
          </a:bodyPr>
          <a:lstStyle/>
          <a:p>
            <a:r>
              <a:rPr lang="fr-FR" sz="2400" b="1" dirty="0">
                <a:latin typeface="Linux Libertine"/>
              </a:rPr>
              <a:t>Les Parasitoses</a:t>
            </a:r>
          </a:p>
        </p:txBody>
      </p:sp>
      <p:sp>
        <p:nvSpPr>
          <p:cNvPr id="4" name="ZoneTexte 3">
            <a:extLst>
              <a:ext uri="{FF2B5EF4-FFF2-40B4-BE49-F238E27FC236}">
                <a16:creationId xmlns:a16="http://schemas.microsoft.com/office/drawing/2014/main" id="{6B7EDBEA-B95A-BA31-AFFC-6A4798C52511}"/>
              </a:ext>
            </a:extLst>
          </p:cNvPr>
          <p:cNvSpPr txBox="1"/>
          <p:nvPr/>
        </p:nvSpPr>
        <p:spPr>
          <a:xfrm>
            <a:off x="1568245" y="256882"/>
            <a:ext cx="9866671" cy="261610"/>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effectLst/>
                <a:latin typeface="Linux Libertine"/>
                <a:ea typeface="Times New Roman" panose="02020603050405020304" pitchFamily="18" charset="0"/>
                <a:cs typeface="Times New Roman" panose="02020603050405020304" pitchFamily="18" charset="0"/>
              </a:rPr>
              <a:t>Les agents infectieux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 rempart Les alliés Le système de défense interne : le système immunitaire.</a:t>
            </a:r>
          </a:p>
        </p:txBody>
      </p:sp>
      <p:sp>
        <p:nvSpPr>
          <p:cNvPr id="5" name="ZoneTexte 4">
            <a:extLst>
              <a:ext uri="{FF2B5EF4-FFF2-40B4-BE49-F238E27FC236}">
                <a16:creationId xmlns:a16="http://schemas.microsoft.com/office/drawing/2014/main" id="{DBE82857-B4FB-4933-DFDD-371228EFBFD2}"/>
              </a:ext>
            </a:extLst>
          </p:cNvPr>
          <p:cNvSpPr txBox="1"/>
          <p:nvPr/>
        </p:nvSpPr>
        <p:spPr>
          <a:xfrm>
            <a:off x="865240" y="1516333"/>
            <a:ext cx="5093110" cy="5078313"/>
          </a:xfrm>
          <a:prstGeom prst="rect">
            <a:avLst/>
          </a:prstGeom>
          <a:noFill/>
        </p:spPr>
        <p:txBody>
          <a:bodyPr wrap="square" rtlCol="0">
            <a:spAutoFit/>
          </a:bodyPr>
          <a:lstStyle/>
          <a:p>
            <a:pPr indent="226695" algn="just"/>
            <a:r>
              <a:rPr lang="fr-FR" sz="1800" b="1" kern="100" dirty="0">
                <a:solidFill>
                  <a:srgbClr val="FF0000"/>
                </a:solidFill>
                <a:effectLst/>
                <a:latin typeface="Linux Libertine"/>
                <a:ea typeface="Aptos" panose="020B0004020202020204" pitchFamily="34" charset="0"/>
                <a:cs typeface="Times New Roman" panose="02020603050405020304" pitchFamily="18" charset="0"/>
              </a:rPr>
              <a:t>Amœbose </a:t>
            </a:r>
            <a:r>
              <a:rPr lang="fr-FR" sz="1800" kern="100" dirty="0">
                <a:effectLst/>
                <a:latin typeface="Linux Libertine"/>
                <a:ea typeface="Aptos" panose="020B0004020202020204" pitchFamily="34" charset="0"/>
                <a:cs typeface="Times New Roman" panose="02020603050405020304" pitchFamily="18" charset="0"/>
              </a:rPr>
              <a:t>(dénomination de l'amibiase dans la nouvelle nomenclature) due à Entamoeba histolytica</a:t>
            </a:r>
          </a:p>
          <a:p>
            <a:pPr indent="226695" algn="just"/>
            <a:r>
              <a:rPr lang="fr-FR" sz="1800" b="1" kern="100" dirty="0">
                <a:solidFill>
                  <a:srgbClr val="FF0000"/>
                </a:solidFill>
                <a:effectLst/>
                <a:latin typeface="Linux Libertine"/>
                <a:ea typeface="Aptos" panose="020B0004020202020204" pitchFamily="34" charset="0"/>
                <a:cs typeface="Times New Roman" panose="02020603050405020304" pitchFamily="18" charset="0"/>
              </a:rPr>
              <a:t>Ascaridiose</a:t>
            </a:r>
            <a:endParaRPr lang="fr-FR" sz="1800" kern="100" dirty="0">
              <a:solidFill>
                <a:srgbClr val="FF0000"/>
              </a:solidFill>
              <a:effectLst/>
              <a:latin typeface="Linux Libertine"/>
              <a:ea typeface="Aptos" panose="020B0004020202020204" pitchFamily="34" charset="0"/>
              <a:cs typeface="Times New Roman" panose="02020603050405020304" pitchFamily="18" charset="0"/>
            </a:endParaRPr>
          </a:p>
          <a:p>
            <a:pPr indent="226695" algn="just"/>
            <a:r>
              <a:rPr lang="fr-FR" sz="1800" b="1" kern="100" dirty="0">
                <a:effectLst/>
                <a:latin typeface="Linux Libertine"/>
                <a:ea typeface="Aptos" panose="020B0004020202020204" pitchFamily="34" charset="0"/>
                <a:cs typeface="Times New Roman" panose="02020603050405020304" pitchFamily="18" charset="0"/>
              </a:rPr>
              <a:t>Maladie de </a:t>
            </a:r>
            <a:r>
              <a:rPr lang="fr-FR" sz="1800" b="1" kern="100" dirty="0" err="1">
                <a:effectLst/>
                <a:latin typeface="Linux Libertine"/>
                <a:ea typeface="Aptos" panose="020B0004020202020204" pitchFamily="34" charset="0"/>
                <a:cs typeface="Times New Roman" panose="02020603050405020304" pitchFamily="18" charset="0"/>
              </a:rPr>
              <a:t>Chagas</a:t>
            </a:r>
            <a:endParaRPr lang="fr-FR" sz="1800" kern="100" dirty="0">
              <a:effectLst/>
              <a:latin typeface="Linux Libertine"/>
              <a:ea typeface="Aptos" panose="020B0004020202020204" pitchFamily="34" charset="0"/>
              <a:cs typeface="Times New Roman" panose="02020603050405020304" pitchFamily="18" charset="0"/>
            </a:endParaRPr>
          </a:p>
          <a:p>
            <a:pPr indent="226695" algn="just"/>
            <a:r>
              <a:rPr lang="fr-FR" sz="1800" b="1" kern="100" dirty="0">
                <a:solidFill>
                  <a:srgbClr val="FF0000"/>
                </a:solidFill>
                <a:effectLst/>
                <a:latin typeface="Linux Libertine"/>
                <a:ea typeface="Aptos" panose="020B0004020202020204" pitchFamily="34" charset="0"/>
                <a:cs typeface="Times New Roman" panose="02020603050405020304" pitchFamily="18" charset="0"/>
              </a:rPr>
              <a:t>Les cysticercoses </a:t>
            </a:r>
            <a:r>
              <a:rPr lang="fr-FR" sz="1800" kern="100" dirty="0">
                <a:effectLst/>
                <a:latin typeface="Linux Libertine"/>
                <a:ea typeface="Aptos" panose="020B0004020202020204" pitchFamily="34" charset="0"/>
                <a:cs typeface="Times New Roman" panose="02020603050405020304" pitchFamily="18" charset="0"/>
              </a:rPr>
              <a:t>(Trois espèces de parasites provoquent le </a:t>
            </a:r>
            <a:r>
              <a:rPr lang="fr-FR" sz="1800" kern="100" dirty="0" err="1">
                <a:effectLst/>
                <a:latin typeface="Linux Libertine"/>
                <a:ea typeface="Aptos" panose="020B0004020202020204" pitchFamily="34" charset="0"/>
                <a:cs typeface="Times New Roman" panose="02020603050405020304" pitchFamily="18" charset="0"/>
              </a:rPr>
              <a:t>taeniasis</a:t>
            </a:r>
            <a:r>
              <a:rPr lang="fr-FR" sz="1800" kern="100" dirty="0">
                <a:effectLst/>
                <a:latin typeface="Linux Libertine"/>
                <a:ea typeface="Aptos" panose="020B0004020202020204" pitchFamily="34" charset="0"/>
                <a:cs typeface="Times New Roman" panose="02020603050405020304" pitchFamily="18" charset="0"/>
              </a:rPr>
              <a:t> chez l</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r>
              <a:rPr lang="fr-FR" sz="1800" kern="100" dirty="0">
                <a:effectLst/>
                <a:latin typeface="Linux Libertine"/>
                <a:ea typeface="Aptos" panose="020B0004020202020204" pitchFamily="34" charset="0"/>
                <a:cs typeface="Times New Roman" panose="02020603050405020304" pitchFamily="18" charset="0"/>
              </a:rPr>
              <a:t>être humain : </a:t>
            </a:r>
            <a:r>
              <a:rPr lang="fr-FR" sz="1800" b="1" kern="100" dirty="0" err="1">
                <a:effectLst/>
                <a:latin typeface="Linux Libertine"/>
                <a:ea typeface="Aptos" panose="020B0004020202020204" pitchFamily="34" charset="0"/>
                <a:cs typeface="Times New Roman" panose="02020603050405020304" pitchFamily="18" charset="0"/>
              </a:rPr>
              <a:t>Taenia</a:t>
            </a:r>
            <a:r>
              <a:rPr lang="fr-FR" sz="1800" b="1" kern="100" dirty="0">
                <a:effectLst/>
                <a:latin typeface="Linux Libertine"/>
                <a:ea typeface="Aptos" panose="020B0004020202020204" pitchFamily="34" charset="0"/>
                <a:cs typeface="Times New Roman" panose="02020603050405020304" pitchFamily="18" charset="0"/>
              </a:rPr>
              <a:t> </a:t>
            </a:r>
            <a:r>
              <a:rPr lang="fr-FR" sz="1800" b="1" kern="100" dirty="0" err="1">
                <a:effectLst/>
                <a:latin typeface="Linux Libertine"/>
                <a:ea typeface="Aptos" panose="020B0004020202020204" pitchFamily="34" charset="0"/>
                <a:cs typeface="Times New Roman" panose="02020603050405020304" pitchFamily="18" charset="0"/>
              </a:rPr>
              <a:t>solium</a:t>
            </a:r>
            <a:r>
              <a:rPr lang="fr-FR" sz="1800" b="1" kern="100" dirty="0">
                <a:effectLst/>
                <a:latin typeface="Linux Libertine"/>
                <a:ea typeface="Aptos" panose="020B0004020202020204" pitchFamily="34" charset="0"/>
                <a:cs typeface="Times New Roman" panose="02020603050405020304" pitchFamily="18" charset="0"/>
              </a:rPr>
              <a:t>, </a:t>
            </a:r>
            <a:r>
              <a:rPr lang="fr-FR" sz="1800" b="1" kern="100" dirty="0" err="1">
                <a:effectLst/>
                <a:latin typeface="Linux Libertine"/>
                <a:ea typeface="Aptos" panose="020B0004020202020204" pitchFamily="34" charset="0"/>
                <a:cs typeface="Times New Roman" panose="02020603050405020304" pitchFamily="18" charset="0"/>
              </a:rPr>
              <a:t>Taenia</a:t>
            </a:r>
            <a:r>
              <a:rPr lang="fr-FR" sz="1800" b="1" kern="100" dirty="0">
                <a:effectLst/>
                <a:latin typeface="Linux Libertine"/>
                <a:ea typeface="Aptos" panose="020B0004020202020204" pitchFamily="34" charset="0"/>
                <a:cs typeface="Times New Roman" panose="02020603050405020304" pitchFamily="18" charset="0"/>
              </a:rPr>
              <a:t> </a:t>
            </a:r>
            <a:r>
              <a:rPr lang="fr-FR" sz="1800" b="1" kern="100" dirty="0" err="1">
                <a:effectLst/>
                <a:latin typeface="Linux Libertine"/>
                <a:ea typeface="Aptos" panose="020B0004020202020204" pitchFamily="34" charset="0"/>
                <a:cs typeface="Times New Roman" panose="02020603050405020304" pitchFamily="18" charset="0"/>
              </a:rPr>
              <a:t>saginata</a:t>
            </a:r>
            <a:r>
              <a:rPr lang="fr-FR" sz="1800" b="1" kern="100" dirty="0">
                <a:effectLst/>
                <a:latin typeface="Linux Libertine"/>
                <a:ea typeface="Aptos" panose="020B0004020202020204" pitchFamily="34" charset="0"/>
                <a:cs typeface="Times New Roman" panose="02020603050405020304" pitchFamily="18" charset="0"/>
              </a:rPr>
              <a:t> et </a:t>
            </a:r>
            <a:r>
              <a:rPr lang="fr-FR" sz="1800" b="1" kern="100" dirty="0" err="1">
                <a:effectLst/>
                <a:latin typeface="Linux Libertine"/>
                <a:ea typeface="Aptos" panose="020B0004020202020204" pitchFamily="34" charset="0"/>
                <a:cs typeface="Times New Roman" panose="02020603050405020304" pitchFamily="18" charset="0"/>
              </a:rPr>
              <a:t>Taenia</a:t>
            </a:r>
            <a:r>
              <a:rPr lang="fr-FR" sz="1800" b="1" kern="100" dirty="0">
                <a:effectLst/>
                <a:latin typeface="Linux Libertine"/>
                <a:ea typeface="Aptos" panose="020B0004020202020204" pitchFamily="34" charset="0"/>
                <a:cs typeface="Times New Roman" panose="02020603050405020304" pitchFamily="18" charset="0"/>
              </a:rPr>
              <a:t> </a:t>
            </a:r>
            <a:r>
              <a:rPr lang="fr-FR" sz="1800" b="1" kern="100" dirty="0" err="1">
                <a:effectLst/>
                <a:latin typeface="Linux Libertine"/>
                <a:ea typeface="Aptos" panose="020B0004020202020204" pitchFamily="34" charset="0"/>
                <a:cs typeface="Times New Roman" panose="02020603050405020304" pitchFamily="18" charset="0"/>
              </a:rPr>
              <a:t>asiatica</a:t>
            </a:r>
            <a:r>
              <a:rPr lang="fr-FR" sz="1800" kern="100" dirty="0">
                <a:effectLst/>
                <a:latin typeface="Linux Libertine"/>
                <a:ea typeface="Aptos" panose="020B0004020202020204" pitchFamily="34" charset="0"/>
                <a:cs typeface="Times New Roman" panose="02020603050405020304" pitchFamily="18" charset="0"/>
              </a:rPr>
              <a:t>. Seul T. </a:t>
            </a:r>
            <a:r>
              <a:rPr lang="fr-FR" sz="1800" kern="100" dirty="0" err="1">
                <a:effectLst/>
                <a:latin typeface="Linux Libertine"/>
                <a:ea typeface="Aptos" panose="020B0004020202020204" pitchFamily="34" charset="0"/>
                <a:cs typeface="Times New Roman" panose="02020603050405020304" pitchFamily="18" charset="0"/>
              </a:rPr>
              <a:t>solium</a:t>
            </a:r>
            <a:r>
              <a:rPr lang="fr-FR" sz="1800" kern="100" dirty="0">
                <a:effectLst/>
                <a:latin typeface="Linux Libertine"/>
                <a:ea typeface="Aptos" panose="020B0004020202020204" pitchFamily="34" charset="0"/>
                <a:cs typeface="Times New Roman" panose="02020603050405020304" pitchFamily="18" charset="0"/>
              </a:rPr>
              <a:t> entraîne de graves problèmes de santé.)</a:t>
            </a:r>
          </a:p>
          <a:p>
            <a:pPr indent="226695" algn="just"/>
            <a:r>
              <a:rPr lang="fr-FR" sz="1800" b="1" kern="100" dirty="0">
                <a:effectLst/>
                <a:latin typeface="Linux Libertine"/>
                <a:ea typeface="Aptos" panose="020B0004020202020204" pitchFamily="34" charset="0"/>
                <a:cs typeface="Times New Roman" panose="02020603050405020304" pitchFamily="18" charset="0"/>
              </a:rPr>
              <a:t>Cryptosporidiose</a:t>
            </a:r>
            <a:endParaRPr lang="fr-FR" sz="1800" kern="100" dirty="0">
              <a:effectLst/>
              <a:latin typeface="Linux Libertine"/>
              <a:ea typeface="Aptos" panose="020B0004020202020204" pitchFamily="34" charset="0"/>
              <a:cs typeface="Times New Roman" panose="02020603050405020304" pitchFamily="18" charset="0"/>
            </a:endParaRPr>
          </a:p>
          <a:p>
            <a:pPr indent="226695" algn="just"/>
            <a:r>
              <a:rPr lang="fr-FR" sz="1800" b="1" kern="100" dirty="0">
                <a:effectLst/>
                <a:latin typeface="Linux Libertine"/>
                <a:ea typeface="Aptos" panose="020B0004020202020204" pitchFamily="34" charset="0"/>
                <a:cs typeface="Times New Roman" panose="02020603050405020304" pitchFamily="18" charset="0"/>
              </a:rPr>
              <a:t>Distomatose</a:t>
            </a:r>
            <a:endParaRPr lang="fr-FR" sz="1800" kern="100" dirty="0">
              <a:effectLst/>
              <a:latin typeface="Linux Libertine"/>
              <a:ea typeface="Aptos" panose="020B0004020202020204" pitchFamily="34" charset="0"/>
              <a:cs typeface="Times New Roman" panose="02020603050405020304" pitchFamily="18" charset="0"/>
            </a:endParaRPr>
          </a:p>
          <a:p>
            <a:pPr indent="226695" algn="just"/>
            <a:r>
              <a:rPr lang="fr-FR" sz="1800" b="1" kern="100" dirty="0">
                <a:effectLst/>
                <a:latin typeface="Linux Libertine"/>
                <a:ea typeface="Aptos" panose="020B0004020202020204" pitchFamily="34" charset="0"/>
                <a:cs typeface="Times New Roman" panose="02020603050405020304" pitchFamily="18" charset="0"/>
              </a:rPr>
              <a:t>Dracunculose ou filariose également appelée ver de Guinée, ver d'Afrique ou filariose de Médine</a:t>
            </a:r>
            <a:endParaRPr lang="fr-FR" sz="1800" kern="100" dirty="0">
              <a:effectLst/>
              <a:latin typeface="Linux Libertine"/>
              <a:ea typeface="Aptos" panose="020B0004020202020204" pitchFamily="34" charset="0"/>
              <a:cs typeface="Times New Roman" panose="02020603050405020304" pitchFamily="18" charset="0"/>
            </a:endParaRPr>
          </a:p>
          <a:p>
            <a:pPr indent="226695" algn="just"/>
            <a:r>
              <a:rPr lang="fr-FR" sz="1800" b="1" kern="100" dirty="0">
                <a:solidFill>
                  <a:srgbClr val="FF0000"/>
                </a:solidFill>
                <a:effectLst/>
                <a:latin typeface="Linux Libertine"/>
                <a:ea typeface="Aptos" panose="020B0004020202020204" pitchFamily="34" charset="0"/>
                <a:cs typeface="Times New Roman" panose="02020603050405020304" pitchFamily="18" charset="0"/>
              </a:rPr>
              <a:t>Échinococcose</a:t>
            </a:r>
            <a:r>
              <a:rPr lang="fr-FR" sz="1800" b="1" kern="100" dirty="0">
                <a:effectLst/>
                <a:latin typeface="Linux Libertine"/>
                <a:ea typeface="Aptos" panose="020B0004020202020204" pitchFamily="34" charset="0"/>
                <a:cs typeface="Times New Roman" panose="02020603050405020304" pitchFamily="18" charset="0"/>
              </a:rPr>
              <a:t> </a:t>
            </a:r>
            <a:r>
              <a:rPr lang="fr-FR" sz="1800" kern="100" dirty="0">
                <a:effectLst/>
                <a:latin typeface="Linux Libertine"/>
                <a:ea typeface="Aptos" panose="020B0004020202020204" pitchFamily="34" charset="0"/>
                <a:cs typeface="Times New Roman" panose="02020603050405020304" pitchFamily="18" charset="0"/>
              </a:rPr>
              <a:t>provoquée par un ver échinocoque</a:t>
            </a:r>
          </a:p>
          <a:p>
            <a:pPr indent="226695" algn="just"/>
            <a:r>
              <a:rPr lang="fr-FR" sz="1800" b="1" kern="100" dirty="0">
                <a:solidFill>
                  <a:srgbClr val="FF0000"/>
                </a:solidFill>
                <a:effectLst/>
                <a:latin typeface="Linux Libertine"/>
                <a:ea typeface="Aptos" panose="020B0004020202020204" pitchFamily="34" charset="0"/>
                <a:cs typeface="Times New Roman" panose="02020603050405020304" pitchFamily="18" charset="0"/>
              </a:rPr>
              <a:t>Éléphantiasis ou filariose lymphatique</a:t>
            </a:r>
            <a:endParaRPr lang="fr-FR" sz="1800" kern="100" dirty="0">
              <a:solidFill>
                <a:srgbClr val="FF0000"/>
              </a:solidFill>
              <a:effectLst/>
              <a:latin typeface="Linux Libertine"/>
              <a:ea typeface="Aptos" panose="020B0004020202020204" pitchFamily="34" charset="0"/>
              <a:cs typeface="Times New Roman" panose="02020603050405020304" pitchFamily="18" charset="0"/>
            </a:endParaRPr>
          </a:p>
        </p:txBody>
      </p:sp>
      <p:sp>
        <p:nvSpPr>
          <p:cNvPr id="2" name="ZoneTexte 1">
            <a:extLst>
              <a:ext uri="{FF2B5EF4-FFF2-40B4-BE49-F238E27FC236}">
                <a16:creationId xmlns:a16="http://schemas.microsoft.com/office/drawing/2014/main" id="{ABD6FFE0-09D5-C62C-04E8-165200BB9B67}"/>
              </a:ext>
            </a:extLst>
          </p:cNvPr>
          <p:cNvSpPr txBox="1"/>
          <p:nvPr/>
        </p:nvSpPr>
        <p:spPr>
          <a:xfrm>
            <a:off x="5958350" y="1248245"/>
            <a:ext cx="6007510" cy="5078313"/>
          </a:xfrm>
          <a:prstGeom prst="rect">
            <a:avLst/>
          </a:prstGeom>
          <a:noFill/>
        </p:spPr>
        <p:txBody>
          <a:bodyPr wrap="square" rtlCol="0">
            <a:spAutoFit/>
          </a:bodyPr>
          <a:lstStyle/>
          <a:p>
            <a:pPr indent="226695" algn="just"/>
            <a:r>
              <a:rPr lang="fr-FR" sz="1800" b="1" kern="100" dirty="0" err="1">
                <a:solidFill>
                  <a:srgbClr val="FF0000"/>
                </a:solidFill>
                <a:effectLst/>
                <a:latin typeface="Linux Libertine"/>
                <a:ea typeface="Aptos" panose="020B0004020202020204" pitchFamily="34" charset="0"/>
                <a:cs typeface="Times New Roman" panose="02020603050405020304" pitchFamily="18" charset="0"/>
              </a:rPr>
              <a:t>Fasciolose</a:t>
            </a:r>
            <a:r>
              <a:rPr lang="fr-FR" sz="1800" b="1" kern="100" dirty="0">
                <a:solidFill>
                  <a:srgbClr val="FF0000"/>
                </a:solidFill>
                <a:effectLst/>
                <a:latin typeface="Linux Libertine"/>
                <a:ea typeface="Aptos" panose="020B0004020202020204" pitchFamily="34" charset="0"/>
                <a:cs typeface="Times New Roman" panose="02020603050405020304" pitchFamily="18" charset="0"/>
              </a:rPr>
              <a:t>, </a:t>
            </a:r>
            <a:r>
              <a:rPr lang="fr-FR" sz="1800" b="1" kern="100" dirty="0" err="1">
                <a:solidFill>
                  <a:srgbClr val="FF0000"/>
                </a:solidFill>
                <a:effectLst/>
                <a:latin typeface="Linux Libertine"/>
                <a:ea typeface="Aptos" panose="020B0004020202020204" pitchFamily="34" charset="0"/>
                <a:cs typeface="Times New Roman" panose="02020603050405020304" pitchFamily="18" charset="0"/>
              </a:rPr>
              <a:t>fascioliase</a:t>
            </a:r>
            <a:r>
              <a:rPr lang="fr-FR" sz="1800" kern="100" dirty="0">
                <a:solidFill>
                  <a:srgbClr val="FF0000"/>
                </a:solidFill>
                <a:effectLst/>
                <a:latin typeface="Linux Libertine"/>
                <a:ea typeface="Aptos" panose="020B0004020202020204" pitchFamily="34" charset="0"/>
                <a:cs typeface="Times New Roman" panose="02020603050405020304" pitchFamily="18" charset="0"/>
              </a:rPr>
              <a:t> </a:t>
            </a:r>
            <a:r>
              <a:rPr lang="fr-FR" sz="1800" kern="100" dirty="0">
                <a:effectLst/>
                <a:latin typeface="Linux Libertine"/>
                <a:ea typeface="Aptos" panose="020B0004020202020204" pitchFamily="34" charset="0"/>
                <a:cs typeface="Times New Roman" panose="02020603050405020304" pitchFamily="18" charset="0"/>
              </a:rPr>
              <a:t>ou distomatose hépatique provoquée par un trématode </a:t>
            </a:r>
            <a:r>
              <a:rPr lang="fr-FR" sz="1800" kern="100" dirty="0" err="1">
                <a:effectLst/>
                <a:latin typeface="Linux Libertine"/>
                <a:ea typeface="Aptos" panose="020B0004020202020204" pitchFamily="34" charset="0"/>
                <a:cs typeface="Times New Roman" panose="02020603050405020304" pitchFamily="18" charset="0"/>
              </a:rPr>
              <a:t>Fasciola</a:t>
            </a:r>
            <a:r>
              <a:rPr lang="fr-FR" sz="1800" kern="100" dirty="0">
                <a:effectLst/>
                <a:latin typeface="Linux Libertine"/>
                <a:ea typeface="Aptos" panose="020B0004020202020204" pitchFamily="34" charset="0"/>
                <a:cs typeface="Times New Roman" panose="02020603050405020304" pitchFamily="18" charset="0"/>
              </a:rPr>
              <a:t> </a:t>
            </a:r>
            <a:r>
              <a:rPr lang="fr-FR" sz="1800" kern="100" dirty="0" err="1">
                <a:effectLst/>
                <a:latin typeface="Linux Libertine"/>
                <a:ea typeface="Aptos" panose="020B0004020202020204" pitchFamily="34" charset="0"/>
                <a:cs typeface="Times New Roman" panose="02020603050405020304" pitchFamily="18" charset="0"/>
              </a:rPr>
              <a:t>hepatica</a:t>
            </a:r>
            <a:endParaRPr lang="fr-FR" sz="1800" kern="100" dirty="0">
              <a:effectLst/>
              <a:latin typeface="Linux Libertine"/>
              <a:ea typeface="Aptos" panose="020B0004020202020204" pitchFamily="34" charset="0"/>
              <a:cs typeface="Times New Roman" panose="02020603050405020304" pitchFamily="18" charset="0"/>
            </a:endParaRPr>
          </a:p>
          <a:p>
            <a:pPr indent="226695" algn="just"/>
            <a:r>
              <a:rPr lang="fr-FR" sz="1800" b="1" kern="100" dirty="0">
                <a:solidFill>
                  <a:srgbClr val="FF0000"/>
                </a:solidFill>
                <a:effectLst/>
                <a:latin typeface="Linux Libertine"/>
                <a:ea typeface="Aptos" panose="020B0004020202020204" pitchFamily="34" charset="0"/>
                <a:cs typeface="Times New Roman" panose="02020603050405020304" pitchFamily="18" charset="0"/>
              </a:rPr>
              <a:t>Gale</a:t>
            </a:r>
            <a:r>
              <a:rPr lang="fr-FR" sz="1800" kern="100" dirty="0">
                <a:effectLst/>
                <a:latin typeface="Linux Libertine"/>
                <a:ea typeface="Aptos" panose="020B0004020202020204" pitchFamily="34" charset="0"/>
                <a:cs typeface="Times New Roman" panose="02020603050405020304" pitchFamily="18" charset="0"/>
              </a:rPr>
              <a:t> ou </a:t>
            </a:r>
            <a:r>
              <a:rPr lang="fr-FR" sz="1800" kern="100" dirty="0" err="1">
                <a:effectLst/>
                <a:latin typeface="Linux Libertine"/>
                <a:ea typeface="Aptos" panose="020B0004020202020204" pitchFamily="34" charset="0"/>
                <a:cs typeface="Times New Roman" panose="02020603050405020304" pitchFamily="18" charset="0"/>
              </a:rPr>
              <a:t>scabiose</a:t>
            </a:r>
            <a:endParaRPr lang="fr-FR" sz="1800" kern="100" dirty="0">
              <a:effectLst/>
              <a:latin typeface="Linux Libertine"/>
              <a:ea typeface="Aptos" panose="020B0004020202020204" pitchFamily="34" charset="0"/>
              <a:cs typeface="Times New Roman" panose="02020603050405020304" pitchFamily="18" charset="0"/>
            </a:endParaRPr>
          </a:p>
          <a:p>
            <a:pPr indent="226695" algn="just"/>
            <a:r>
              <a:rPr lang="fr-FR" sz="1800" b="1" kern="100" dirty="0" err="1">
                <a:effectLst/>
                <a:latin typeface="Linux Libertine"/>
                <a:ea typeface="Aptos" panose="020B0004020202020204" pitchFamily="34" charset="0"/>
                <a:cs typeface="Times New Roman" panose="02020603050405020304" pitchFamily="18" charset="0"/>
              </a:rPr>
              <a:t>Giardiase</a:t>
            </a:r>
            <a:r>
              <a:rPr lang="fr-FR" sz="1800" b="1" kern="100" dirty="0">
                <a:effectLst/>
                <a:latin typeface="Linux Libertine"/>
                <a:ea typeface="Aptos" panose="020B0004020202020204" pitchFamily="34" charset="0"/>
                <a:cs typeface="Times New Roman" panose="02020603050405020304" pitchFamily="18" charset="0"/>
              </a:rPr>
              <a:t> ou lambliase</a:t>
            </a:r>
            <a:endParaRPr lang="fr-FR" sz="1800" kern="100" dirty="0">
              <a:effectLst/>
              <a:latin typeface="Linux Libertine"/>
              <a:ea typeface="Aptos" panose="020B0004020202020204" pitchFamily="34" charset="0"/>
              <a:cs typeface="Times New Roman" panose="02020603050405020304" pitchFamily="18" charset="0"/>
            </a:endParaRPr>
          </a:p>
          <a:p>
            <a:pPr indent="226695" algn="just"/>
            <a:r>
              <a:rPr lang="fr-FR" sz="1800" b="1" kern="100" dirty="0">
                <a:effectLst/>
                <a:latin typeface="Linux Libertine"/>
                <a:ea typeface="Aptos" panose="020B0004020202020204" pitchFamily="34" charset="0"/>
                <a:cs typeface="Times New Roman" panose="02020603050405020304" pitchFamily="18" charset="0"/>
              </a:rPr>
              <a:t>Leishmaniose</a:t>
            </a:r>
            <a:endParaRPr lang="fr-FR" sz="1800" kern="100" dirty="0">
              <a:effectLst/>
              <a:latin typeface="Linux Libertine"/>
              <a:ea typeface="Aptos" panose="020B0004020202020204" pitchFamily="34" charset="0"/>
              <a:cs typeface="Times New Roman" panose="02020603050405020304" pitchFamily="18" charset="0"/>
            </a:endParaRPr>
          </a:p>
          <a:p>
            <a:pPr indent="226695" algn="just"/>
            <a:r>
              <a:rPr lang="fr-FR" sz="1800" b="1" kern="100" dirty="0">
                <a:solidFill>
                  <a:srgbClr val="FF0000"/>
                </a:solidFill>
                <a:effectLst/>
                <a:latin typeface="Linux Libertine"/>
                <a:ea typeface="Aptos" panose="020B0004020202020204" pitchFamily="34" charset="0"/>
                <a:cs typeface="Times New Roman" panose="02020603050405020304" pitchFamily="18" charset="0"/>
              </a:rPr>
              <a:t>Malaria ou paludisme</a:t>
            </a:r>
            <a:endParaRPr lang="fr-FR" sz="1800" kern="100" dirty="0">
              <a:solidFill>
                <a:srgbClr val="FF0000"/>
              </a:solidFill>
              <a:effectLst/>
              <a:latin typeface="Linux Libertine"/>
              <a:ea typeface="Aptos" panose="020B0004020202020204" pitchFamily="34" charset="0"/>
              <a:cs typeface="Times New Roman" panose="02020603050405020304" pitchFamily="18" charset="0"/>
            </a:endParaRPr>
          </a:p>
          <a:p>
            <a:pPr indent="226695" algn="just"/>
            <a:r>
              <a:rPr lang="fr-FR" sz="1800" b="1" kern="100" dirty="0">
                <a:effectLst/>
                <a:latin typeface="Linux Libertine"/>
                <a:ea typeface="Aptos" panose="020B0004020202020204" pitchFamily="34" charset="0"/>
                <a:cs typeface="Times New Roman" panose="02020603050405020304" pitchFamily="18" charset="0"/>
              </a:rPr>
              <a:t>Myiase provoqués par des larves de diptères parasites</a:t>
            </a:r>
            <a:endParaRPr lang="fr-FR" sz="1800" kern="100" dirty="0">
              <a:effectLst/>
              <a:latin typeface="Linux Libertine"/>
              <a:ea typeface="Aptos" panose="020B0004020202020204" pitchFamily="34" charset="0"/>
              <a:cs typeface="Times New Roman" panose="02020603050405020304" pitchFamily="18" charset="0"/>
            </a:endParaRPr>
          </a:p>
          <a:p>
            <a:pPr indent="226695" algn="just"/>
            <a:r>
              <a:rPr lang="fr-FR" sz="1800" b="1" kern="100" dirty="0">
                <a:effectLst/>
                <a:latin typeface="Linux Libertine"/>
                <a:ea typeface="Aptos" panose="020B0004020202020204" pitchFamily="34" charset="0"/>
                <a:cs typeface="Times New Roman" panose="02020603050405020304" pitchFamily="18" charset="0"/>
              </a:rPr>
              <a:t>Onchocercose</a:t>
            </a:r>
            <a:endParaRPr lang="fr-FR" sz="1800" kern="100" dirty="0">
              <a:effectLst/>
              <a:latin typeface="Linux Libertine"/>
              <a:ea typeface="Aptos" panose="020B0004020202020204" pitchFamily="34" charset="0"/>
              <a:cs typeface="Times New Roman" panose="02020603050405020304" pitchFamily="18" charset="0"/>
            </a:endParaRPr>
          </a:p>
          <a:p>
            <a:pPr indent="226695" algn="just"/>
            <a:r>
              <a:rPr lang="fr-FR" sz="1800" b="1" kern="100" dirty="0">
                <a:effectLst/>
                <a:latin typeface="Linux Libertine"/>
                <a:ea typeface="Aptos" panose="020B0004020202020204" pitchFamily="34" charset="0"/>
                <a:cs typeface="Times New Roman" panose="02020603050405020304" pitchFamily="18" charset="0"/>
              </a:rPr>
              <a:t>Oxyurose</a:t>
            </a:r>
            <a:endParaRPr lang="fr-FR" sz="1800" kern="100" dirty="0">
              <a:effectLst/>
              <a:latin typeface="Linux Libertine"/>
              <a:ea typeface="Aptos" panose="020B0004020202020204" pitchFamily="34" charset="0"/>
              <a:cs typeface="Times New Roman" panose="02020603050405020304" pitchFamily="18" charset="0"/>
            </a:endParaRPr>
          </a:p>
          <a:p>
            <a:pPr indent="226695" algn="just"/>
            <a:r>
              <a:rPr lang="fr-FR" sz="1800" b="1" kern="100" dirty="0">
                <a:effectLst/>
                <a:latin typeface="Linux Libertine"/>
                <a:ea typeface="Aptos" panose="020B0004020202020204" pitchFamily="34" charset="0"/>
                <a:cs typeface="Times New Roman" panose="02020603050405020304" pitchFamily="18" charset="0"/>
              </a:rPr>
              <a:t>Pédiculose du cuir chevelu</a:t>
            </a:r>
            <a:endParaRPr lang="fr-FR" sz="1800" kern="100" dirty="0">
              <a:effectLst/>
              <a:latin typeface="Linux Libertine"/>
              <a:ea typeface="Aptos" panose="020B0004020202020204" pitchFamily="34" charset="0"/>
              <a:cs typeface="Times New Roman" panose="02020603050405020304" pitchFamily="18" charset="0"/>
            </a:endParaRPr>
          </a:p>
          <a:p>
            <a:pPr indent="226695" algn="just"/>
            <a:r>
              <a:rPr lang="fr-FR" sz="1800" b="1" kern="100" dirty="0">
                <a:effectLst/>
                <a:latin typeface="Linux Libertine"/>
                <a:ea typeface="Aptos" panose="020B0004020202020204" pitchFamily="34" charset="0"/>
                <a:cs typeface="Times New Roman" panose="02020603050405020304" pitchFamily="18" charset="0"/>
              </a:rPr>
              <a:t>Schistosomiase ou bilharziose</a:t>
            </a:r>
            <a:endParaRPr lang="fr-FR" sz="1800" kern="100" dirty="0">
              <a:effectLst/>
              <a:latin typeface="Linux Libertine"/>
              <a:ea typeface="Aptos" panose="020B0004020202020204" pitchFamily="34" charset="0"/>
              <a:cs typeface="Times New Roman" panose="02020603050405020304" pitchFamily="18" charset="0"/>
            </a:endParaRPr>
          </a:p>
          <a:p>
            <a:pPr indent="226695" algn="just"/>
            <a:r>
              <a:rPr lang="fr-FR" sz="1800" kern="100" dirty="0">
                <a:effectLst/>
                <a:latin typeface="Linux Libertine"/>
                <a:ea typeface="Aptos" panose="020B0004020202020204" pitchFamily="34" charset="0"/>
                <a:cs typeface="Times New Roman" panose="02020603050405020304" pitchFamily="18" charset="0"/>
              </a:rPr>
              <a:t>Strongyloïdose ou </a:t>
            </a:r>
            <a:r>
              <a:rPr lang="fr-FR" sz="1800" b="1" kern="100" dirty="0">
                <a:effectLst/>
                <a:latin typeface="Linux Libertine"/>
                <a:ea typeface="Aptos" panose="020B0004020202020204" pitchFamily="34" charset="0"/>
                <a:cs typeface="Times New Roman" panose="02020603050405020304" pitchFamily="18" charset="0"/>
              </a:rPr>
              <a:t>anguillulose</a:t>
            </a:r>
            <a:endParaRPr lang="fr-FR" sz="1800" kern="100" dirty="0">
              <a:effectLst/>
              <a:latin typeface="Linux Libertine"/>
              <a:ea typeface="Aptos" panose="020B0004020202020204" pitchFamily="34" charset="0"/>
              <a:cs typeface="Times New Roman" panose="02020603050405020304" pitchFamily="18" charset="0"/>
            </a:endParaRPr>
          </a:p>
          <a:p>
            <a:pPr indent="226695" algn="just"/>
            <a:r>
              <a:rPr lang="fr-FR" sz="1800" kern="100" dirty="0">
                <a:effectLst/>
                <a:latin typeface="Linux Libertine"/>
                <a:ea typeface="Aptos" panose="020B0004020202020204" pitchFamily="34" charset="0"/>
                <a:cs typeface="Times New Roman" panose="02020603050405020304" pitchFamily="18" charset="0"/>
              </a:rPr>
              <a:t>Toxocarose</a:t>
            </a:r>
          </a:p>
          <a:p>
            <a:pPr indent="226695" algn="just"/>
            <a:r>
              <a:rPr lang="fr-FR" sz="1800" b="1" kern="100" dirty="0">
                <a:solidFill>
                  <a:srgbClr val="FF0000"/>
                </a:solidFill>
                <a:effectLst/>
                <a:latin typeface="Linux Libertine"/>
                <a:ea typeface="Aptos" panose="020B0004020202020204" pitchFamily="34" charset="0"/>
                <a:cs typeface="Times New Roman" panose="02020603050405020304" pitchFamily="18" charset="0"/>
              </a:rPr>
              <a:t>Toxoplasmose</a:t>
            </a:r>
            <a:endParaRPr lang="fr-FR" sz="1800" kern="100" dirty="0">
              <a:solidFill>
                <a:srgbClr val="FF0000"/>
              </a:solidFill>
              <a:effectLst/>
              <a:latin typeface="Linux Libertine"/>
              <a:ea typeface="Aptos" panose="020B0004020202020204" pitchFamily="34" charset="0"/>
              <a:cs typeface="Times New Roman" panose="02020603050405020304" pitchFamily="18" charset="0"/>
            </a:endParaRPr>
          </a:p>
          <a:p>
            <a:pPr indent="226695" algn="just"/>
            <a:r>
              <a:rPr lang="fr-FR" sz="1800" b="1" kern="100" dirty="0">
                <a:effectLst/>
                <a:latin typeface="Linux Libertine"/>
                <a:ea typeface="Aptos" panose="020B0004020202020204" pitchFamily="34" charset="0"/>
                <a:cs typeface="Times New Roman" panose="02020603050405020304" pitchFamily="18" charset="0"/>
              </a:rPr>
              <a:t>Trichocéphalose ou </a:t>
            </a:r>
            <a:r>
              <a:rPr lang="fr-FR" sz="1800" b="1" kern="100" dirty="0" err="1">
                <a:effectLst/>
                <a:latin typeface="Linux Libertine"/>
                <a:ea typeface="Aptos" panose="020B0004020202020204" pitchFamily="34" charset="0"/>
                <a:cs typeface="Times New Roman" panose="02020603050405020304" pitchFamily="18" charset="0"/>
              </a:rPr>
              <a:t>trichiurose</a:t>
            </a:r>
            <a:endParaRPr lang="fr-FR" sz="1800" kern="100" dirty="0">
              <a:effectLst/>
              <a:latin typeface="Linux Libertine"/>
              <a:ea typeface="Aptos" panose="020B0004020202020204" pitchFamily="34" charset="0"/>
              <a:cs typeface="Times New Roman" panose="02020603050405020304" pitchFamily="18" charset="0"/>
            </a:endParaRPr>
          </a:p>
          <a:p>
            <a:pPr indent="226695" algn="just"/>
            <a:r>
              <a:rPr lang="fr-FR" sz="1800" b="1" kern="100" dirty="0">
                <a:effectLst/>
                <a:latin typeface="Linux Libertine"/>
                <a:ea typeface="Aptos" panose="020B0004020202020204" pitchFamily="34" charset="0"/>
                <a:cs typeface="Times New Roman" panose="02020603050405020304" pitchFamily="18" charset="0"/>
              </a:rPr>
              <a:t>Trypanosomiase africaine ou maladie du sommeil</a:t>
            </a:r>
            <a:endParaRPr lang="fr-FR" sz="1800" kern="100" dirty="0">
              <a:effectLst/>
              <a:latin typeface="Linux Libertine"/>
              <a:ea typeface="Aptos" panose="020B000402020202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709548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287A45E-1165-E8BF-1E2B-7CFDE04DEF25}"/>
              </a:ext>
            </a:extLst>
          </p:cNvPr>
          <p:cNvSpPr txBox="1"/>
          <p:nvPr/>
        </p:nvSpPr>
        <p:spPr>
          <a:xfrm>
            <a:off x="1799300" y="786580"/>
            <a:ext cx="6420468" cy="461665"/>
          </a:xfrm>
          <a:prstGeom prst="rect">
            <a:avLst/>
          </a:prstGeom>
          <a:noFill/>
        </p:spPr>
        <p:txBody>
          <a:bodyPr wrap="square">
            <a:spAutoFit/>
          </a:bodyPr>
          <a:lstStyle/>
          <a:p>
            <a:r>
              <a:rPr lang="fr-FR" sz="2400" b="1" dirty="0">
                <a:latin typeface="Linux Libertine"/>
              </a:rPr>
              <a:t>Les champignons pathogènes ou mycoses</a:t>
            </a:r>
          </a:p>
        </p:txBody>
      </p:sp>
      <p:sp>
        <p:nvSpPr>
          <p:cNvPr id="4" name="ZoneTexte 3">
            <a:extLst>
              <a:ext uri="{FF2B5EF4-FFF2-40B4-BE49-F238E27FC236}">
                <a16:creationId xmlns:a16="http://schemas.microsoft.com/office/drawing/2014/main" id="{6B7EDBEA-B95A-BA31-AFFC-6A4798C52511}"/>
              </a:ext>
            </a:extLst>
          </p:cNvPr>
          <p:cNvSpPr txBox="1"/>
          <p:nvPr/>
        </p:nvSpPr>
        <p:spPr>
          <a:xfrm>
            <a:off x="1568245" y="256882"/>
            <a:ext cx="9866671" cy="261610"/>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effectLst/>
                <a:latin typeface="Linux Libertine"/>
                <a:ea typeface="Times New Roman" panose="02020603050405020304" pitchFamily="18" charset="0"/>
                <a:cs typeface="Times New Roman" panose="02020603050405020304" pitchFamily="18" charset="0"/>
              </a:rPr>
              <a:t>Les agents infectieux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 rempart Les alliés Le système de défense interne : le système immunitaire.</a:t>
            </a:r>
          </a:p>
        </p:txBody>
      </p:sp>
      <p:sp>
        <p:nvSpPr>
          <p:cNvPr id="5" name="ZoneTexte 4">
            <a:extLst>
              <a:ext uri="{FF2B5EF4-FFF2-40B4-BE49-F238E27FC236}">
                <a16:creationId xmlns:a16="http://schemas.microsoft.com/office/drawing/2014/main" id="{DBE82857-B4FB-4933-DFDD-371228EFBFD2}"/>
              </a:ext>
            </a:extLst>
          </p:cNvPr>
          <p:cNvSpPr txBox="1"/>
          <p:nvPr/>
        </p:nvSpPr>
        <p:spPr>
          <a:xfrm>
            <a:off x="835742" y="1577882"/>
            <a:ext cx="10953135" cy="400110"/>
          </a:xfrm>
          <a:prstGeom prst="rect">
            <a:avLst/>
          </a:prstGeom>
          <a:noFill/>
        </p:spPr>
        <p:txBody>
          <a:bodyPr wrap="square" rtlCol="0">
            <a:spAutoFit/>
          </a:bodyPr>
          <a:lstStyle/>
          <a:p>
            <a:pPr indent="226695" algn="just"/>
            <a:r>
              <a:rPr lang="fr-FR" sz="2000" kern="100" dirty="0">
                <a:effectLst/>
                <a:latin typeface="Linux Libertine"/>
                <a:ea typeface="Aptos" panose="020B0004020202020204" pitchFamily="34" charset="0"/>
                <a:cs typeface="Times New Roman" panose="02020603050405020304" pitchFamily="18" charset="0"/>
              </a:rPr>
              <a:t>Citons les </a:t>
            </a:r>
            <a:r>
              <a:rPr lang="fr-FR" sz="2000" b="1" kern="100" dirty="0">
                <a:effectLst/>
                <a:latin typeface="Linux Libertine"/>
                <a:ea typeface="Aptos" panose="020B0004020202020204" pitchFamily="34" charset="0"/>
                <a:cs typeface="Times New Roman" panose="02020603050405020304" pitchFamily="18" charset="0"/>
              </a:rPr>
              <a:t>candidoses, </a:t>
            </a:r>
            <a:r>
              <a:rPr lang="fr-FR" sz="2000" kern="100" dirty="0">
                <a:effectLst/>
                <a:latin typeface="Linux Libertine"/>
                <a:ea typeface="Aptos" panose="020B0004020202020204" pitchFamily="34" charset="0"/>
                <a:cs typeface="Times New Roman" panose="02020603050405020304" pitchFamily="18" charset="0"/>
              </a:rPr>
              <a:t>les </a:t>
            </a:r>
            <a:r>
              <a:rPr lang="fr-FR" sz="2000" b="1" kern="100" dirty="0">
                <a:effectLst/>
                <a:latin typeface="Linux Libertine"/>
                <a:ea typeface="Aptos" panose="020B0004020202020204" pitchFamily="34" charset="0"/>
                <a:cs typeface="Times New Roman" panose="02020603050405020304" pitchFamily="18" charset="0"/>
              </a:rPr>
              <a:t>dermatophytoses, </a:t>
            </a:r>
            <a:r>
              <a:rPr lang="fr-FR" sz="2000" kern="100" dirty="0">
                <a:effectLst/>
                <a:latin typeface="Linux Libertine"/>
                <a:ea typeface="Aptos" panose="020B0004020202020204" pitchFamily="34" charset="0"/>
                <a:cs typeface="Times New Roman" panose="02020603050405020304" pitchFamily="18" charset="0"/>
              </a:rPr>
              <a:t>l’</a:t>
            </a:r>
            <a:r>
              <a:rPr lang="fr-FR" sz="2000" b="1" kern="100" dirty="0" err="1">
                <a:effectLst/>
                <a:latin typeface="Linux Libertine"/>
                <a:ea typeface="Aptos" panose="020B0004020202020204" pitchFamily="34" charset="0"/>
                <a:cs typeface="Times New Roman" panose="02020603050405020304" pitchFamily="18" charset="0"/>
              </a:rPr>
              <a:t>aspergilose</a:t>
            </a:r>
            <a:r>
              <a:rPr lang="fr-FR" sz="2000" b="1" kern="100" dirty="0">
                <a:latin typeface="Linux Libertine"/>
                <a:ea typeface="Aptos" panose="020B0004020202020204" pitchFamily="34" charset="0"/>
                <a:cs typeface="Times New Roman" panose="02020603050405020304" pitchFamily="18" charset="0"/>
              </a:rPr>
              <a:t>,</a:t>
            </a:r>
            <a:r>
              <a:rPr lang="fr-FR" sz="2000" kern="100" dirty="0">
                <a:effectLst/>
                <a:latin typeface="Linux Libertine"/>
                <a:ea typeface="Aptos" panose="020B0004020202020204" pitchFamily="34" charset="0"/>
                <a:cs typeface="Times New Roman" panose="02020603050405020304" pitchFamily="18" charset="0"/>
              </a:rPr>
              <a:t> la </a:t>
            </a:r>
            <a:r>
              <a:rPr lang="fr-FR" sz="2000" b="1" kern="100" dirty="0">
                <a:effectLst/>
                <a:latin typeface="Linux Libertine"/>
                <a:ea typeface="Aptos" panose="020B0004020202020204" pitchFamily="34" charset="0"/>
                <a:cs typeface="Times New Roman" panose="02020603050405020304" pitchFamily="18" charset="0"/>
              </a:rPr>
              <a:t>pneumocystose</a:t>
            </a:r>
            <a:r>
              <a:rPr lang="fr-FR" sz="2000" b="1" kern="100" dirty="0">
                <a:latin typeface="Linux Libertine"/>
                <a:ea typeface="Aptos" panose="020B0004020202020204" pitchFamily="34" charset="0"/>
                <a:cs typeface="Times New Roman" panose="02020603050405020304" pitchFamily="18" charset="0"/>
              </a:rPr>
              <a:t>…</a:t>
            </a:r>
            <a:endParaRPr lang="fr-FR" sz="2000" kern="100" dirty="0">
              <a:effectLst/>
              <a:latin typeface="Linux Libertine"/>
              <a:ea typeface="Aptos" panose="020B0004020202020204" pitchFamily="34" charset="0"/>
              <a:cs typeface="Times New Roman" panose="02020603050405020304" pitchFamily="18" charset="0"/>
            </a:endParaRPr>
          </a:p>
        </p:txBody>
      </p:sp>
      <p:sp>
        <p:nvSpPr>
          <p:cNvPr id="2" name="ZoneTexte 1">
            <a:extLst>
              <a:ext uri="{FF2B5EF4-FFF2-40B4-BE49-F238E27FC236}">
                <a16:creationId xmlns:a16="http://schemas.microsoft.com/office/drawing/2014/main" id="{A7BBE78E-CE18-28C0-965E-BD15EA70D17F}"/>
              </a:ext>
            </a:extLst>
          </p:cNvPr>
          <p:cNvSpPr txBox="1"/>
          <p:nvPr/>
        </p:nvSpPr>
        <p:spPr>
          <a:xfrm>
            <a:off x="1799300" y="2482645"/>
            <a:ext cx="6420468" cy="461665"/>
          </a:xfrm>
          <a:prstGeom prst="rect">
            <a:avLst/>
          </a:prstGeom>
          <a:noFill/>
        </p:spPr>
        <p:txBody>
          <a:bodyPr wrap="square">
            <a:spAutoFit/>
          </a:bodyPr>
          <a:lstStyle/>
          <a:p>
            <a:r>
              <a:rPr lang="fr-FR" sz="2400" b="1" dirty="0">
                <a:latin typeface="Linux Libertine"/>
              </a:rPr>
              <a:t>Les prions</a:t>
            </a:r>
          </a:p>
        </p:txBody>
      </p:sp>
      <p:sp>
        <p:nvSpPr>
          <p:cNvPr id="6" name="ZoneTexte 5">
            <a:extLst>
              <a:ext uri="{FF2B5EF4-FFF2-40B4-BE49-F238E27FC236}">
                <a16:creationId xmlns:a16="http://schemas.microsoft.com/office/drawing/2014/main" id="{94B4CD00-AC4D-A905-022E-278F705D5CC9}"/>
              </a:ext>
            </a:extLst>
          </p:cNvPr>
          <p:cNvSpPr txBox="1"/>
          <p:nvPr/>
        </p:nvSpPr>
        <p:spPr>
          <a:xfrm>
            <a:off x="1140542" y="3234813"/>
            <a:ext cx="8652387" cy="1477328"/>
          </a:xfrm>
          <a:prstGeom prst="rect">
            <a:avLst/>
          </a:prstGeom>
          <a:noFill/>
        </p:spPr>
        <p:txBody>
          <a:bodyPr wrap="square" rtlCol="0">
            <a:spAutoFit/>
          </a:bodyPr>
          <a:lstStyle/>
          <a:p>
            <a:r>
              <a:rPr lang="fr-FR" dirty="0">
                <a:latin typeface="Linux Libertine"/>
              </a:rPr>
              <a:t>Le prion est un type de protéine naturellement présent dans l'organisme dans sa forme cellulaire (</a:t>
            </a:r>
            <a:r>
              <a:rPr lang="fr-FR" dirty="0" err="1">
                <a:latin typeface="Linux Libertine"/>
              </a:rPr>
              <a:t>PrPC</a:t>
            </a:r>
            <a:r>
              <a:rPr lang="fr-FR" dirty="0">
                <a:latin typeface="Linux Libertine"/>
              </a:rPr>
              <a:t>) susceptible de donner une forme pathogène </a:t>
            </a:r>
            <a:r>
              <a:rPr lang="fr-FR" dirty="0" err="1">
                <a:latin typeface="Linux Libertine"/>
              </a:rPr>
              <a:t>PrPSc</a:t>
            </a:r>
            <a:r>
              <a:rPr lang="fr-FR" dirty="0">
                <a:latin typeface="Linux Libertine"/>
              </a:rPr>
              <a:t> par une mauvaise conformation ou repliement, à l’origine de maladies neurologiques graves et incurables.</a:t>
            </a:r>
          </a:p>
          <a:p>
            <a:r>
              <a:rPr lang="fr-FR" dirty="0">
                <a:latin typeface="Linux Libertine"/>
              </a:rPr>
              <a:t>La maladie à prions la plus connue est la </a:t>
            </a:r>
            <a:r>
              <a:rPr lang="fr-FR" b="1" dirty="0">
                <a:latin typeface="Linux Libertine"/>
              </a:rPr>
              <a:t>maladie dite de la vache folle</a:t>
            </a:r>
          </a:p>
        </p:txBody>
      </p:sp>
    </p:spTree>
    <p:extLst>
      <p:ext uri="{BB962C8B-B14F-4D97-AF65-F5344CB8AC3E}">
        <p14:creationId xmlns:p14="http://schemas.microsoft.com/office/powerpoint/2010/main" val="3719492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F0E744-B7D7-F724-0165-8721B87727AB}"/>
              </a:ext>
            </a:extLst>
          </p:cNvPr>
          <p:cNvSpPr txBox="1"/>
          <p:nvPr/>
        </p:nvSpPr>
        <p:spPr>
          <a:xfrm>
            <a:off x="560440" y="2100431"/>
            <a:ext cx="11277599" cy="2657138"/>
          </a:xfrm>
          <a:prstGeom prst="rect">
            <a:avLst/>
          </a:prstGeom>
          <a:noFill/>
        </p:spPr>
        <p:txBody>
          <a:bodyPr wrap="square" rtlCol="0">
            <a:spAutoFit/>
          </a:bodyPr>
          <a:lstStyle/>
          <a:p>
            <a:pPr indent="226695" algn="just">
              <a:spcBef>
                <a:spcPts val="200"/>
              </a:spcBef>
            </a:pPr>
            <a:r>
              <a:rPr lang="fr-FR" sz="32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Les maladies infectieuses au cours des âges</a:t>
            </a:r>
          </a:p>
          <a:p>
            <a:pPr indent="226695" algn="just">
              <a:spcBef>
                <a:spcPts val="200"/>
              </a:spcBef>
            </a:pPr>
            <a:r>
              <a:rPr lang="fr-FR" sz="32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Les agents infectieux</a:t>
            </a:r>
          </a:p>
          <a:p>
            <a:pPr indent="226695" algn="just">
              <a:spcBef>
                <a:spcPts val="200"/>
              </a:spcBef>
            </a:pPr>
            <a:r>
              <a:rPr lang="fr-FR" sz="3200" b="1" kern="100" dirty="0">
                <a:effectLst/>
                <a:latin typeface="Linux Libertine"/>
                <a:ea typeface="Times New Roman" panose="02020603050405020304" pitchFamily="18" charset="0"/>
                <a:cs typeface="Times New Roman" panose="02020603050405020304" pitchFamily="18" charset="0"/>
              </a:rPr>
              <a:t>Le rempart : barrières naturelles (peau et muqueuses)</a:t>
            </a:r>
          </a:p>
          <a:p>
            <a:pPr indent="226695" algn="just">
              <a:spcBef>
                <a:spcPts val="200"/>
              </a:spcBef>
            </a:pPr>
            <a:r>
              <a:rPr lang="fr-FR" sz="32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Les alliés : bactéries saprophytes et autres alliés</a:t>
            </a:r>
          </a:p>
          <a:p>
            <a:pPr indent="226695" algn="just">
              <a:spcBef>
                <a:spcPts val="200"/>
              </a:spcBef>
            </a:pPr>
            <a:r>
              <a:rPr lang="fr-FR" sz="32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Le système de défense interne : le système immunitaire.</a:t>
            </a:r>
          </a:p>
        </p:txBody>
      </p:sp>
      <p:sp>
        <p:nvSpPr>
          <p:cNvPr id="3" name="ZoneTexte 2">
            <a:extLst>
              <a:ext uri="{FF2B5EF4-FFF2-40B4-BE49-F238E27FC236}">
                <a16:creationId xmlns:a16="http://schemas.microsoft.com/office/drawing/2014/main" id="{06AF2B90-2004-F582-7F26-200FE39299BA}"/>
              </a:ext>
            </a:extLst>
          </p:cNvPr>
          <p:cNvSpPr txBox="1"/>
          <p:nvPr/>
        </p:nvSpPr>
        <p:spPr>
          <a:xfrm>
            <a:off x="1568245" y="256882"/>
            <a:ext cx="9866671" cy="276999"/>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a:t>
            </a:r>
            <a:r>
              <a:rPr lang="fr-FR" sz="11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cours des âges  Les agents infectieux </a:t>
            </a:r>
            <a:r>
              <a:rPr lang="fr-FR" sz="1200" b="1" kern="100" dirty="0">
                <a:effectLst/>
                <a:latin typeface="Linux Libertine"/>
                <a:ea typeface="Times New Roman" panose="02020603050405020304" pitchFamily="18" charset="0"/>
                <a:cs typeface="Times New Roman" panose="02020603050405020304" pitchFamily="18" charset="0"/>
              </a:rPr>
              <a:t>Le rempart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Les alliés Le système de défense interne : le système immunitaire.</a:t>
            </a:r>
          </a:p>
        </p:txBody>
      </p:sp>
    </p:spTree>
    <p:extLst>
      <p:ext uri="{BB962C8B-B14F-4D97-AF65-F5344CB8AC3E}">
        <p14:creationId xmlns:p14="http://schemas.microsoft.com/office/powerpoint/2010/main" val="7053278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D0D4A-3DB2-D0E0-590D-785C2EE616E9}"/>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134C41C9-8D6A-FF31-0B8A-8262AC3B04EE}"/>
              </a:ext>
            </a:extLst>
          </p:cNvPr>
          <p:cNvSpPr txBox="1"/>
          <p:nvPr/>
        </p:nvSpPr>
        <p:spPr>
          <a:xfrm>
            <a:off x="1568245" y="256882"/>
            <a:ext cx="9866671" cy="276999"/>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a:t>
            </a:r>
            <a:r>
              <a:rPr lang="fr-FR" sz="11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cours des âges  Les agents infectieux </a:t>
            </a:r>
            <a:r>
              <a:rPr lang="fr-FR" sz="1200" b="1" kern="100" dirty="0">
                <a:effectLst/>
                <a:latin typeface="Linux Libertine"/>
                <a:ea typeface="Times New Roman" panose="02020603050405020304" pitchFamily="18" charset="0"/>
                <a:cs typeface="Times New Roman" panose="02020603050405020304" pitchFamily="18" charset="0"/>
              </a:rPr>
              <a:t>Le rempart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Les alliés Le système de défense interne : le système immunitaire.</a:t>
            </a:r>
          </a:p>
        </p:txBody>
      </p:sp>
      <p:pic>
        <p:nvPicPr>
          <p:cNvPr id="1026" name="Picture 2" descr="Structure de la peau">
            <a:extLst>
              <a:ext uri="{FF2B5EF4-FFF2-40B4-BE49-F238E27FC236}">
                <a16:creationId xmlns:a16="http://schemas.microsoft.com/office/drawing/2014/main" id="{6C9D1E12-B222-B053-BEAF-3F1BDE2E9E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478" y="1014418"/>
            <a:ext cx="9228946" cy="566921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D8269C80-C7AC-B240-FA15-D180DC39B5CC}"/>
              </a:ext>
            </a:extLst>
          </p:cNvPr>
          <p:cNvSpPr txBox="1"/>
          <p:nvPr/>
        </p:nvSpPr>
        <p:spPr>
          <a:xfrm>
            <a:off x="2497392" y="513424"/>
            <a:ext cx="5928852" cy="461665"/>
          </a:xfrm>
          <a:prstGeom prst="rect">
            <a:avLst/>
          </a:prstGeom>
          <a:noFill/>
        </p:spPr>
        <p:txBody>
          <a:bodyPr wrap="square" rtlCol="0">
            <a:spAutoFit/>
          </a:bodyPr>
          <a:lstStyle/>
          <a:p>
            <a:r>
              <a:rPr lang="fr-FR" sz="2400" b="1" dirty="0">
                <a:latin typeface="Linux Libertine"/>
              </a:rPr>
              <a:t>La peau</a:t>
            </a:r>
          </a:p>
        </p:txBody>
      </p:sp>
    </p:spTree>
    <p:extLst>
      <p:ext uri="{BB962C8B-B14F-4D97-AF65-F5344CB8AC3E}">
        <p14:creationId xmlns:p14="http://schemas.microsoft.com/office/powerpoint/2010/main" val="2990990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D8161-33DE-464E-74FB-8CD89D144CE4}"/>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7FF2BB11-C839-FDAF-6CF4-BE0A391DC148}"/>
              </a:ext>
            </a:extLst>
          </p:cNvPr>
          <p:cNvSpPr txBox="1"/>
          <p:nvPr/>
        </p:nvSpPr>
        <p:spPr>
          <a:xfrm>
            <a:off x="1568245" y="256882"/>
            <a:ext cx="9866671" cy="276999"/>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a:t>
            </a:r>
            <a:r>
              <a:rPr lang="fr-FR" sz="11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cours des âges  Les agents infectieux </a:t>
            </a:r>
            <a:r>
              <a:rPr lang="fr-FR" sz="1200" b="1" kern="100" dirty="0">
                <a:effectLst/>
                <a:latin typeface="Linux Libertine"/>
                <a:ea typeface="Times New Roman" panose="02020603050405020304" pitchFamily="18" charset="0"/>
                <a:cs typeface="Times New Roman" panose="02020603050405020304" pitchFamily="18" charset="0"/>
              </a:rPr>
              <a:t>Le rempart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Les alliés Le système de défense interne : le système immunitaire.</a:t>
            </a:r>
          </a:p>
        </p:txBody>
      </p:sp>
      <p:sp>
        <p:nvSpPr>
          <p:cNvPr id="2" name="ZoneTexte 1">
            <a:extLst>
              <a:ext uri="{FF2B5EF4-FFF2-40B4-BE49-F238E27FC236}">
                <a16:creationId xmlns:a16="http://schemas.microsoft.com/office/drawing/2014/main" id="{B61331E9-274A-CF91-C2FC-1073DB1B3C1E}"/>
              </a:ext>
            </a:extLst>
          </p:cNvPr>
          <p:cNvSpPr txBox="1"/>
          <p:nvPr/>
        </p:nvSpPr>
        <p:spPr>
          <a:xfrm>
            <a:off x="2251585" y="611747"/>
            <a:ext cx="5928852" cy="461665"/>
          </a:xfrm>
          <a:prstGeom prst="rect">
            <a:avLst/>
          </a:prstGeom>
          <a:noFill/>
        </p:spPr>
        <p:txBody>
          <a:bodyPr wrap="square" rtlCol="0">
            <a:spAutoFit/>
          </a:bodyPr>
          <a:lstStyle/>
          <a:p>
            <a:r>
              <a:rPr lang="fr-FR" sz="2400" b="1" dirty="0">
                <a:latin typeface="Linux Libertine"/>
              </a:rPr>
              <a:t>La muqueuse respiratoire</a:t>
            </a:r>
          </a:p>
        </p:txBody>
      </p:sp>
      <p:pic>
        <p:nvPicPr>
          <p:cNvPr id="5" name="Image 4">
            <a:extLst>
              <a:ext uri="{FF2B5EF4-FFF2-40B4-BE49-F238E27FC236}">
                <a16:creationId xmlns:a16="http://schemas.microsoft.com/office/drawing/2014/main" id="{A7C13F37-CF5D-924B-509C-DFB7581A1A2A}"/>
              </a:ext>
            </a:extLst>
          </p:cNvPr>
          <p:cNvPicPr>
            <a:picLocks noChangeAspect="1"/>
          </p:cNvPicPr>
          <p:nvPr/>
        </p:nvPicPr>
        <p:blipFill>
          <a:blip r:embed="rId2"/>
          <a:stretch>
            <a:fillRect/>
          </a:stretch>
        </p:blipFill>
        <p:spPr>
          <a:xfrm>
            <a:off x="0" y="1414273"/>
            <a:ext cx="12228358" cy="5402689"/>
          </a:xfrm>
          <a:prstGeom prst="rect">
            <a:avLst/>
          </a:prstGeom>
        </p:spPr>
      </p:pic>
    </p:spTree>
    <p:extLst>
      <p:ext uri="{BB962C8B-B14F-4D97-AF65-F5344CB8AC3E}">
        <p14:creationId xmlns:p14="http://schemas.microsoft.com/office/powerpoint/2010/main" val="40380095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F0E744-B7D7-F724-0165-8721B87727AB}"/>
              </a:ext>
            </a:extLst>
          </p:cNvPr>
          <p:cNvSpPr txBox="1"/>
          <p:nvPr/>
        </p:nvSpPr>
        <p:spPr>
          <a:xfrm>
            <a:off x="452284" y="1174420"/>
            <a:ext cx="11739716" cy="5632311"/>
          </a:xfrm>
          <a:prstGeom prst="rect">
            <a:avLst/>
          </a:prstGeom>
          <a:noFill/>
        </p:spPr>
        <p:txBody>
          <a:bodyPr wrap="square" rtlCol="0">
            <a:spAutoFit/>
          </a:bodyPr>
          <a:lstStyle/>
          <a:p>
            <a:pPr indent="226695" algn="just"/>
            <a:r>
              <a:rPr lang="fr-FR" sz="2000" kern="100" dirty="0">
                <a:effectLst/>
                <a:latin typeface="Linux Libertine"/>
                <a:ea typeface="Aptos" panose="020B0004020202020204" pitchFamily="34" charset="0"/>
                <a:cs typeface="Times New Roman" panose="02020603050405020304" pitchFamily="18" charset="0"/>
              </a:rPr>
              <a:t>                Elles sont constituées par </a:t>
            </a:r>
            <a:r>
              <a:rPr lang="fr-FR" sz="2000" b="1" kern="100" dirty="0">
                <a:effectLst/>
                <a:latin typeface="Linux Libertine"/>
                <a:ea typeface="Aptos" panose="020B0004020202020204" pitchFamily="34" charset="0"/>
                <a:cs typeface="Times New Roman" panose="02020603050405020304" pitchFamily="18" charset="0"/>
              </a:rPr>
              <a:t>la peau et les muqueuses </a:t>
            </a:r>
            <a:r>
              <a:rPr lang="fr-FR" sz="2000" kern="100" dirty="0">
                <a:effectLst/>
                <a:latin typeface="Linux Libertine"/>
                <a:ea typeface="Aptos" panose="020B0004020202020204" pitchFamily="34" charset="0"/>
                <a:cs typeface="Times New Roman" panose="02020603050405020304" pitchFamily="18" charset="0"/>
              </a:rPr>
              <a:t>qui ont une grande efficacité pour contenir les invasions microbiennes, mais souffrent de fragilités parmi lesquelles :</a:t>
            </a:r>
          </a:p>
          <a:p>
            <a:pPr marL="342900" lvl="0" indent="-342900" algn="just">
              <a:buFont typeface="Symbol" panose="05050102010706020507" pitchFamily="18" charset="2"/>
              <a:buChar char=""/>
            </a:pPr>
            <a:r>
              <a:rPr lang="fr-FR" sz="2000" b="1" kern="100" dirty="0">
                <a:effectLst/>
                <a:latin typeface="Linux Libertine"/>
                <a:ea typeface="Aptos" panose="020B0004020202020204" pitchFamily="34" charset="0"/>
                <a:cs typeface="Times New Roman" panose="02020603050405020304" pitchFamily="18" charset="0"/>
              </a:rPr>
              <a:t>Traumatismes</a:t>
            </a:r>
            <a:r>
              <a:rPr lang="fr-FR" sz="2000" kern="100" dirty="0">
                <a:effectLst/>
                <a:latin typeface="Linux Libertine"/>
                <a:ea typeface="Aptos" panose="020B0004020202020204" pitchFamily="34" charset="0"/>
                <a:cs typeface="Times New Roman" panose="02020603050405020304" pitchFamily="18" charset="0"/>
              </a:rPr>
              <a:t>, brulures et </a:t>
            </a:r>
            <a:r>
              <a:rPr lang="fr-FR" sz="2000" b="1" kern="100" dirty="0">
                <a:effectLst/>
                <a:latin typeface="Linux Libertine"/>
                <a:ea typeface="Aptos" panose="020B0004020202020204" pitchFamily="34" charset="0"/>
                <a:cs typeface="Times New Roman" panose="02020603050405020304" pitchFamily="18" charset="0"/>
              </a:rPr>
              <a:t>blessures</a:t>
            </a:r>
            <a:r>
              <a:rPr lang="fr-FR" sz="2000" kern="100" dirty="0">
                <a:effectLst/>
                <a:latin typeface="Linux Libertine"/>
                <a:ea typeface="Aptos" panose="020B0004020202020204" pitchFamily="34" charset="0"/>
                <a:cs typeface="Times New Roman" panose="02020603050405020304" pitchFamily="18" charset="0"/>
              </a:rPr>
              <a:t>,</a:t>
            </a:r>
          </a:p>
          <a:p>
            <a:pPr marL="342900" lvl="0" indent="-342900" algn="just">
              <a:buFont typeface="Symbol" panose="05050102010706020507" pitchFamily="18" charset="2"/>
              <a:buChar char=""/>
            </a:pPr>
            <a:r>
              <a:rPr lang="fr-FR" sz="2000" b="1" kern="100" dirty="0">
                <a:effectLst/>
                <a:latin typeface="Linux Libertine"/>
                <a:ea typeface="Aptos" panose="020B0004020202020204" pitchFamily="34" charset="0"/>
                <a:cs typeface="Times New Roman" panose="02020603050405020304" pitchFamily="18" charset="0"/>
              </a:rPr>
              <a:t>Morsures d’animaux </a:t>
            </a:r>
            <a:r>
              <a:rPr lang="fr-FR" sz="2000" kern="100" dirty="0">
                <a:effectLst/>
                <a:latin typeface="Linux Libertine"/>
                <a:ea typeface="Aptos" panose="020B0004020202020204" pitchFamily="34" charset="0"/>
                <a:cs typeface="Times New Roman" panose="02020603050405020304" pitchFamily="18" charset="0"/>
              </a:rPr>
              <a:t>(chien)</a:t>
            </a:r>
          </a:p>
          <a:p>
            <a:pPr marL="342900" lvl="0" indent="-342900" algn="just">
              <a:buFont typeface="Symbol" panose="05050102010706020507" pitchFamily="18" charset="2"/>
              <a:buChar char=""/>
            </a:pPr>
            <a:r>
              <a:rPr lang="fr-FR" sz="2000" kern="100" dirty="0">
                <a:effectLst/>
                <a:latin typeface="Linux Libertine"/>
                <a:ea typeface="Aptos" panose="020B0004020202020204" pitchFamily="34" charset="0"/>
                <a:cs typeface="Times New Roman" panose="02020603050405020304" pitchFamily="18" charset="0"/>
              </a:rPr>
              <a:t>Altération par d’autres maladies (eczéma, dermatoses, dermites)</a:t>
            </a:r>
          </a:p>
          <a:p>
            <a:pPr marL="342900" lvl="0" indent="-342900" algn="just">
              <a:buFont typeface="Symbol" panose="05050102010706020507" pitchFamily="18" charset="2"/>
              <a:buChar char=""/>
            </a:pPr>
            <a:r>
              <a:rPr lang="fr-FR" sz="2000" kern="100" dirty="0">
                <a:effectLst/>
                <a:latin typeface="Linux Libertine"/>
                <a:ea typeface="Aptos" panose="020B0004020202020204" pitchFamily="34" charset="0"/>
                <a:cs typeface="Times New Roman" panose="02020603050405020304" pitchFamily="18" charset="0"/>
              </a:rPr>
              <a:t>Coinfections : la fragilisation des muqueuses sexuelles par le gonocoque favorise la transmission d’autres MST.</a:t>
            </a:r>
          </a:p>
          <a:p>
            <a:pPr marL="342900" lvl="0" indent="-342900" algn="just">
              <a:buFont typeface="Symbol" panose="05050102010706020507" pitchFamily="18" charset="2"/>
              <a:buChar char=""/>
            </a:pPr>
            <a:r>
              <a:rPr lang="fr-FR" sz="2000" b="1" kern="100" dirty="0">
                <a:effectLst/>
                <a:latin typeface="Linux Libertine"/>
                <a:ea typeface="Aptos" panose="020B0004020202020204" pitchFamily="34" charset="0"/>
                <a:cs typeface="Times New Roman" panose="02020603050405020304" pitchFamily="18" charset="0"/>
              </a:rPr>
              <a:t>Insectes piqueurs </a:t>
            </a:r>
            <a:r>
              <a:rPr lang="fr-FR" sz="2000" kern="100" dirty="0">
                <a:effectLst/>
                <a:latin typeface="Linux Libertine"/>
                <a:ea typeface="Aptos" panose="020B0004020202020204" pitchFamily="34" charset="0"/>
                <a:cs typeface="Times New Roman" panose="02020603050405020304" pitchFamily="18" charset="0"/>
              </a:rPr>
              <a:t>qui déposent les agents infectieux dans l’organisme au travers de la peau : moustiques (paludisme, Dengue, chikungunya…), mouches (maladie du sommeil), réduves, myases. Certains parasites, tels que les ankylostomes, pénètrent à travers la peau de la plante des pieds lorsqu’une personne marche pieds nus sur un sol contaminé. D’autres, tels que les schistosomes, qui sont des douves, pénètrent à travers la peau quand une personne nage ou se baigne dans de l’eau contenant les parasites.</a:t>
            </a:r>
          </a:p>
          <a:p>
            <a:pPr marL="342900" lvl="0" indent="-342900" algn="just">
              <a:buFont typeface="Symbol" panose="05050102010706020507" pitchFamily="18" charset="2"/>
              <a:buChar char=""/>
            </a:pPr>
            <a:r>
              <a:rPr lang="fr-FR" sz="2000" kern="100" dirty="0">
                <a:effectLst/>
                <a:latin typeface="Linux Libertine"/>
                <a:ea typeface="Aptos" panose="020B0004020202020204" pitchFamily="34" charset="0"/>
                <a:cs typeface="Times New Roman" panose="02020603050405020304" pitchFamily="18" charset="0"/>
              </a:rPr>
              <a:t>Certains parasites sont ingérés avec l’eau ou l’alimentation occasionnant des maladies intestinales qui peuvent se propager au reste de l’organisme : amibiase, </a:t>
            </a:r>
            <a:r>
              <a:rPr lang="fr-FR" sz="2000" kern="100" dirty="0" err="1">
                <a:effectLst/>
                <a:latin typeface="Linux Libertine"/>
                <a:ea typeface="Aptos" panose="020B0004020202020204" pitchFamily="34" charset="0"/>
                <a:cs typeface="Times New Roman" panose="02020603050405020304" pitchFamily="18" charset="0"/>
              </a:rPr>
              <a:t>giardiase</a:t>
            </a:r>
            <a:r>
              <a:rPr lang="fr-FR" sz="2000" kern="100" dirty="0">
                <a:effectLst/>
                <a:latin typeface="Linux Libertine"/>
                <a:ea typeface="Aptos" panose="020B0004020202020204" pitchFamily="34" charset="0"/>
                <a:cs typeface="Times New Roman" panose="02020603050405020304" pitchFamily="18" charset="0"/>
              </a:rPr>
              <a:t>, </a:t>
            </a:r>
            <a:r>
              <a:rPr lang="fr-FR" sz="2000" u="sng" kern="100" dirty="0">
                <a:effectLst/>
                <a:latin typeface="Linux Libertine"/>
                <a:ea typeface="Aptos" panose="020B0004020202020204" pitchFamily="34" charset="0"/>
                <a:cs typeface="Times New Roman" panose="02020603050405020304" pitchFamily="18" charset="0"/>
              </a:rPr>
              <a:t>échinococcose</a:t>
            </a:r>
            <a:r>
              <a:rPr lang="fr-FR" sz="2000" kern="100" dirty="0">
                <a:effectLst/>
                <a:latin typeface="Linux Libertine"/>
                <a:ea typeface="Aptos" panose="020B0004020202020204" pitchFamily="34" charset="0"/>
                <a:cs typeface="Times New Roman" panose="02020603050405020304" pitchFamily="18" charset="0"/>
              </a:rPr>
              <a:t> (ingestion fruits sauvages contaminés par l’urine d’animaux comme les renards). La </a:t>
            </a:r>
            <a:r>
              <a:rPr lang="fr-FR" sz="2000" u="sng" kern="100" dirty="0" err="1">
                <a:effectLst/>
                <a:latin typeface="Linux Libertine"/>
                <a:ea typeface="Aptos" panose="020B0004020202020204" pitchFamily="34" charset="0"/>
                <a:cs typeface="Times New Roman" panose="02020603050405020304" pitchFamily="18" charset="0"/>
              </a:rPr>
              <a:t>fasciolase</a:t>
            </a:r>
            <a:r>
              <a:rPr lang="fr-FR" sz="2000" kern="100" dirty="0">
                <a:effectLst/>
                <a:latin typeface="Linux Libertine"/>
                <a:ea typeface="Aptos" panose="020B0004020202020204" pitchFamily="34" charset="0"/>
                <a:cs typeface="Times New Roman" panose="02020603050405020304" pitchFamily="18" charset="0"/>
              </a:rPr>
              <a:t> est l'infestation par la douve du foie </a:t>
            </a:r>
            <a:r>
              <a:rPr lang="fr-FR" sz="2000" kern="100" dirty="0" err="1">
                <a:effectLst/>
                <a:latin typeface="Linux Libertine"/>
                <a:ea typeface="Aptos" panose="020B0004020202020204" pitchFamily="34" charset="0"/>
                <a:cs typeface="Times New Roman" panose="02020603050405020304" pitchFamily="18" charset="0"/>
              </a:rPr>
              <a:t>Fasciola</a:t>
            </a:r>
            <a:r>
              <a:rPr lang="fr-FR" sz="2000" kern="100" dirty="0">
                <a:effectLst/>
                <a:latin typeface="Linux Libertine"/>
                <a:ea typeface="Aptos" panose="020B0004020202020204" pitchFamily="34" charset="0"/>
                <a:cs typeface="Times New Roman" panose="02020603050405020304" pitchFamily="18" charset="0"/>
              </a:rPr>
              <a:t> </a:t>
            </a:r>
            <a:r>
              <a:rPr lang="fr-FR" sz="2000" kern="100" dirty="0" err="1">
                <a:effectLst/>
                <a:latin typeface="Linux Libertine"/>
                <a:ea typeface="Aptos" panose="020B0004020202020204" pitchFamily="34" charset="0"/>
                <a:cs typeface="Times New Roman" panose="02020603050405020304" pitchFamily="18" charset="0"/>
              </a:rPr>
              <a:t>hepatica</a:t>
            </a:r>
            <a:r>
              <a:rPr lang="fr-FR" sz="2000" kern="100" dirty="0">
                <a:effectLst/>
                <a:latin typeface="Linux Libertine"/>
                <a:ea typeface="Aptos" panose="020B0004020202020204" pitchFamily="34" charset="0"/>
                <a:cs typeface="Times New Roman" panose="02020603050405020304" pitchFamily="18" charset="0"/>
              </a:rPr>
              <a:t>, qui se contracte par la consommation de cresson contaminé ou d'autres plantes aquatiques.</a:t>
            </a:r>
          </a:p>
        </p:txBody>
      </p:sp>
      <p:sp>
        <p:nvSpPr>
          <p:cNvPr id="3" name="ZoneTexte 2">
            <a:extLst>
              <a:ext uri="{FF2B5EF4-FFF2-40B4-BE49-F238E27FC236}">
                <a16:creationId xmlns:a16="http://schemas.microsoft.com/office/drawing/2014/main" id="{06AF2B90-2004-F582-7F26-200FE39299BA}"/>
              </a:ext>
            </a:extLst>
          </p:cNvPr>
          <p:cNvSpPr txBox="1"/>
          <p:nvPr/>
        </p:nvSpPr>
        <p:spPr>
          <a:xfrm>
            <a:off x="1655331" y="384014"/>
            <a:ext cx="9866671" cy="276999"/>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a:t>
            </a:r>
            <a:r>
              <a:rPr lang="fr-FR" sz="11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cours des âges  Les agents infectieux </a:t>
            </a:r>
            <a:r>
              <a:rPr lang="fr-FR" sz="1200" b="1" kern="100" dirty="0">
                <a:effectLst/>
                <a:latin typeface="Linux Libertine"/>
                <a:ea typeface="Times New Roman" panose="02020603050405020304" pitchFamily="18" charset="0"/>
                <a:cs typeface="Times New Roman" panose="02020603050405020304" pitchFamily="18" charset="0"/>
              </a:rPr>
              <a:t>Le rempart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Les alliés Le système de défense interne : le système immunitaire.</a:t>
            </a:r>
          </a:p>
        </p:txBody>
      </p:sp>
      <p:sp>
        <p:nvSpPr>
          <p:cNvPr id="4" name="ZoneTexte 3">
            <a:extLst>
              <a:ext uri="{FF2B5EF4-FFF2-40B4-BE49-F238E27FC236}">
                <a16:creationId xmlns:a16="http://schemas.microsoft.com/office/drawing/2014/main" id="{F727CC97-23CE-8E09-6307-BF35E6008C3B}"/>
              </a:ext>
            </a:extLst>
          </p:cNvPr>
          <p:cNvSpPr txBox="1"/>
          <p:nvPr/>
        </p:nvSpPr>
        <p:spPr>
          <a:xfrm>
            <a:off x="1932679" y="686884"/>
            <a:ext cx="5614219" cy="461665"/>
          </a:xfrm>
          <a:prstGeom prst="rect">
            <a:avLst/>
          </a:prstGeom>
          <a:noFill/>
        </p:spPr>
        <p:txBody>
          <a:bodyPr wrap="square" rtlCol="0">
            <a:spAutoFit/>
          </a:bodyPr>
          <a:lstStyle/>
          <a:p>
            <a:r>
              <a:rPr lang="fr-FR" sz="2400" b="1" kern="100" dirty="0">
                <a:effectLst/>
                <a:latin typeface="Linux Libertine"/>
                <a:ea typeface="Times New Roman" panose="02020603050405020304" pitchFamily="18" charset="0"/>
                <a:cs typeface="Times New Roman" panose="02020603050405020304" pitchFamily="18" charset="0"/>
              </a:rPr>
              <a:t>Le rempart : barrières naturelles,</a:t>
            </a:r>
          </a:p>
        </p:txBody>
      </p:sp>
      <p:pic>
        <p:nvPicPr>
          <p:cNvPr id="6" name="Image 5">
            <a:extLst>
              <a:ext uri="{FF2B5EF4-FFF2-40B4-BE49-F238E27FC236}">
                <a16:creationId xmlns:a16="http://schemas.microsoft.com/office/drawing/2014/main" id="{65FF19EA-AFB0-3EB3-6292-569A1F0BA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5160" y="624774"/>
            <a:ext cx="6277898" cy="3280911"/>
          </a:xfrm>
          <a:prstGeom prst="rect">
            <a:avLst/>
          </a:prstGeom>
        </p:spPr>
      </p:pic>
      <p:pic>
        <p:nvPicPr>
          <p:cNvPr id="8" name="Image 7" descr="Une image contenant invertébré, insecte, vermine, Névroptères&#10;&#10;Description générée automatiquement">
            <a:extLst>
              <a:ext uri="{FF2B5EF4-FFF2-40B4-BE49-F238E27FC236}">
                <a16:creationId xmlns:a16="http://schemas.microsoft.com/office/drawing/2014/main" id="{83FDF2F1-0D82-BC46-04E8-0F2046EB2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3482" y="3290508"/>
            <a:ext cx="5766621" cy="2979130"/>
          </a:xfrm>
          <a:prstGeom prst="rect">
            <a:avLst/>
          </a:prstGeom>
        </p:spPr>
      </p:pic>
      <p:pic>
        <p:nvPicPr>
          <p:cNvPr id="7" name="Image 6">
            <a:extLst>
              <a:ext uri="{FF2B5EF4-FFF2-40B4-BE49-F238E27FC236}">
                <a16:creationId xmlns:a16="http://schemas.microsoft.com/office/drawing/2014/main" id="{3D34D608-E6A3-AD87-FE8D-E8978BBD222D}"/>
              </a:ext>
            </a:extLst>
          </p:cNvPr>
          <p:cNvPicPr>
            <a:picLocks noChangeAspect="1"/>
          </p:cNvPicPr>
          <p:nvPr/>
        </p:nvPicPr>
        <p:blipFill>
          <a:blip r:embed="rId4"/>
          <a:stretch>
            <a:fillRect/>
          </a:stretch>
        </p:blipFill>
        <p:spPr>
          <a:xfrm>
            <a:off x="168637" y="3411585"/>
            <a:ext cx="3734124" cy="2453853"/>
          </a:xfrm>
          <a:prstGeom prst="rect">
            <a:avLst/>
          </a:prstGeom>
        </p:spPr>
      </p:pic>
    </p:spTree>
    <p:extLst>
      <p:ext uri="{BB962C8B-B14F-4D97-AF65-F5344CB8AC3E}">
        <p14:creationId xmlns:p14="http://schemas.microsoft.com/office/powerpoint/2010/main" val="408292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1D930-93EC-8519-D25A-103A3EFC3663}"/>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65E2128F-1C14-57F8-C2AE-D837EC7B26AA}"/>
              </a:ext>
            </a:extLst>
          </p:cNvPr>
          <p:cNvSpPr txBox="1"/>
          <p:nvPr/>
        </p:nvSpPr>
        <p:spPr>
          <a:xfrm>
            <a:off x="452284" y="1174420"/>
            <a:ext cx="11739716" cy="400110"/>
          </a:xfrm>
          <a:prstGeom prst="rect">
            <a:avLst/>
          </a:prstGeom>
          <a:noFill/>
        </p:spPr>
        <p:txBody>
          <a:bodyPr wrap="square" rtlCol="0">
            <a:spAutoFit/>
          </a:bodyPr>
          <a:lstStyle/>
          <a:p>
            <a:pPr indent="226695" algn="just"/>
            <a:r>
              <a:rPr lang="fr-FR" sz="2000" kern="100" dirty="0">
                <a:effectLst/>
                <a:latin typeface="Linux Libertine"/>
                <a:ea typeface="Aptos" panose="020B0004020202020204" pitchFamily="34" charset="0"/>
                <a:cs typeface="Times New Roman" panose="02020603050405020304" pitchFamily="18" charset="0"/>
              </a:rPr>
              <a:t>                </a:t>
            </a:r>
          </a:p>
        </p:txBody>
      </p:sp>
      <p:sp>
        <p:nvSpPr>
          <p:cNvPr id="3" name="ZoneTexte 2">
            <a:extLst>
              <a:ext uri="{FF2B5EF4-FFF2-40B4-BE49-F238E27FC236}">
                <a16:creationId xmlns:a16="http://schemas.microsoft.com/office/drawing/2014/main" id="{19795572-E17F-4A14-A173-5542B2DF411D}"/>
              </a:ext>
            </a:extLst>
          </p:cNvPr>
          <p:cNvSpPr txBox="1"/>
          <p:nvPr/>
        </p:nvSpPr>
        <p:spPr>
          <a:xfrm>
            <a:off x="1655331" y="384014"/>
            <a:ext cx="9866671" cy="276999"/>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a:t>
            </a:r>
            <a:r>
              <a:rPr lang="fr-FR" sz="11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cours des âges  Les agents infectieux </a:t>
            </a:r>
            <a:r>
              <a:rPr lang="fr-FR" sz="1200" b="1" kern="100" dirty="0">
                <a:effectLst/>
                <a:latin typeface="Linux Libertine"/>
                <a:ea typeface="Times New Roman" panose="02020603050405020304" pitchFamily="18" charset="0"/>
                <a:cs typeface="Times New Roman" panose="02020603050405020304" pitchFamily="18" charset="0"/>
              </a:rPr>
              <a:t>Le rempart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Les alliés Le système de défense interne : le système immunitaire.</a:t>
            </a:r>
          </a:p>
        </p:txBody>
      </p:sp>
      <p:sp>
        <p:nvSpPr>
          <p:cNvPr id="4" name="ZoneTexte 3">
            <a:extLst>
              <a:ext uri="{FF2B5EF4-FFF2-40B4-BE49-F238E27FC236}">
                <a16:creationId xmlns:a16="http://schemas.microsoft.com/office/drawing/2014/main" id="{E8683868-78E9-FB94-7047-90FB0245A454}"/>
              </a:ext>
            </a:extLst>
          </p:cNvPr>
          <p:cNvSpPr txBox="1"/>
          <p:nvPr/>
        </p:nvSpPr>
        <p:spPr>
          <a:xfrm>
            <a:off x="1932679" y="686884"/>
            <a:ext cx="5614219" cy="461665"/>
          </a:xfrm>
          <a:prstGeom prst="rect">
            <a:avLst/>
          </a:prstGeom>
          <a:noFill/>
        </p:spPr>
        <p:txBody>
          <a:bodyPr wrap="square" rtlCol="0">
            <a:spAutoFit/>
          </a:bodyPr>
          <a:lstStyle/>
          <a:p>
            <a:r>
              <a:rPr lang="fr-FR" sz="2400" b="1" kern="100" dirty="0">
                <a:effectLst/>
                <a:latin typeface="Linux Libertine"/>
                <a:ea typeface="Times New Roman" panose="02020603050405020304" pitchFamily="18" charset="0"/>
                <a:cs typeface="Times New Roman" panose="02020603050405020304" pitchFamily="18" charset="0"/>
              </a:rPr>
              <a:t>Les alliés naturels,</a:t>
            </a:r>
          </a:p>
        </p:txBody>
      </p:sp>
      <p:pic>
        <p:nvPicPr>
          <p:cNvPr id="5" name="Image 4" descr="Une image contenant art, dessin humoristique, château&#10;&#10;Description générée automatiquement">
            <a:extLst>
              <a:ext uri="{FF2B5EF4-FFF2-40B4-BE49-F238E27FC236}">
                <a16:creationId xmlns:a16="http://schemas.microsoft.com/office/drawing/2014/main" id="{E992781A-0243-E577-912F-FA652AA9C6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549" y="298916"/>
            <a:ext cx="8134901" cy="6559084"/>
          </a:xfrm>
          <a:prstGeom prst="rect">
            <a:avLst/>
          </a:prstGeom>
        </p:spPr>
      </p:pic>
    </p:spTree>
    <p:extLst>
      <p:ext uri="{BB962C8B-B14F-4D97-AF65-F5344CB8AC3E}">
        <p14:creationId xmlns:p14="http://schemas.microsoft.com/office/powerpoint/2010/main" val="305048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F0E744-B7D7-F724-0165-8721B87727AB}"/>
              </a:ext>
            </a:extLst>
          </p:cNvPr>
          <p:cNvSpPr txBox="1"/>
          <p:nvPr/>
        </p:nvSpPr>
        <p:spPr>
          <a:xfrm>
            <a:off x="560440" y="2100431"/>
            <a:ext cx="11277599" cy="2657138"/>
          </a:xfrm>
          <a:prstGeom prst="rect">
            <a:avLst/>
          </a:prstGeom>
          <a:noFill/>
        </p:spPr>
        <p:txBody>
          <a:bodyPr wrap="square" rtlCol="0">
            <a:spAutoFit/>
          </a:bodyPr>
          <a:lstStyle/>
          <a:p>
            <a:pPr indent="226695" algn="just">
              <a:spcBef>
                <a:spcPts val="200"/>
              </a:spcBef>
            </a:pPr>
            <a:r>
              <a:rPr lang="fr-FR" sz="32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Les maladies infectieuses au cours des âges</a:t>
            </a:r>
          </a:p>
          <a:p>
            <a:pPr indent="226695" algn="just">
              <a:spcBef>
                <a:spcPts val="200"/>
              </a:spcBef>
            </a:pPr>
            <a:r>
              <a:rPr lang="fr-FR" sz="32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Les agents infectieux</a:t>
            </a:r>
          </a:p>
          <a:p>
            <a:pPr indent="226695" algn="just">
              <a:spcBef>
                <a:spcPts val="200"/>
              </a:spcBef>
            </a:pPr>
            <a:r>
              <a:rPr lang="fr-FR" sz="32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Le rempart : barrières naturelles (peau et muqueuses)</a:t>
            </a:r>
          </a:p>
          <a:p>
            <a:pPr indent="226695" algn="just">
              <a:spcBef>
                <a:spcPts val="200"/>
              </a:spcBef>
            </a:pPr>
            <a:r>
              <a:rPr lang="fr-FR" sz="3200" b="1" kern="100" dirty="0">
                <a:effectLst/>
                <a:latin typeface="Linux Libertine"/>
                <a:ea typeface="Times New Roman" panose="02020603050405020304" pitchFamily="18" charset="0"/>
                <a:cs typeface="Times New Roman" panose="02020603050405020304" pitchFamily="18" charset="0"/>
              </a:rPr>
              <a:t>Les alliés : bactéries saprophytes et autres alliés</a:t>
            </a:r>
          </a:p>
          <a:p>
            <a:pPr indent="226695" algn="just">
              <a:spcBef>
                <a:spcPts val="200"/>
              </a:spcBef>
            </a:pPr>
            <a:r>
              <a:rPr lang="fr-FR" sz="32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Le système de défense interne : le système immunitaire.</a:t>
            </a:r>
          </a:p>
        </p:txBody>
      </p:sp>
      <p:sp>
        <p:nvSpPr>
          <p:cNvPr id="3" name="ZoneTexte 2">
            <a:extLst>
              <a:ext uri="{FF2B5EF4-FFF2-40B4-BE49-F238E27FC236}">
                <a16:creationId xmlns:a16="http://schemas.microsoft.com/office/drawing/2014/main" id="{06AF2B90-2004-F582-7F26-200FE39299BA}"/>
              </a:ext>
            </a:extLst>
          </p:cNvPr>
          <p:cNvSpPr txBox="1"/>
          <p:nvPr/>
        </p:nvSpPr>
        <p:spPr>
          <a:xfrm>
            <a:off x="1568245" y="256882"/>
            <a:ext cx="9866671" cy="307777"/>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a:t>
            </a:r>
            <a:r>
              <a:rPr lang="fr-FR" sz="11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cours des âges  Les agents infectieux </a:t>
            </a:r>
            <a:r>
              <a:rPr lang="fr-FR" sz="12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Le rempart </a:t>
            </a:r>
            <a:r>
              <a:rPr lang="fr-FR" sz="1400" b="1" kern="100" dirty="0">
                <a:effectLst/>
                <a:latin typeface="Linux Libertine"/>
                <a:ea typeface="Times New Roman" panose="02020603050405020304" pitchFamily="18" charset="0"/>
                <a:cs typeface="Times New Roman" panose="02020603050405020304" pitchFamily="18" charset="0"/>
              </a:rPr>
              <a:t>Les alliés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 système de défense interne : le système immunitaire.</a:t>
            </a:r>
          </a:p>
        </p:txBody>
      </p:sp>
    </p:spTree>
    <p:extLst>
      <p:ext uri="{BB962C8B-B14F-4D97-AF65-F5344CB8AC3E}">
        <p14:creationId xmlns:p14="http://schemas.microsoft.com/office/powerpoint/2010/main" val="1393124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F0E744-B7D7-F724-0165-8721B87727AB}"/>
              </a:ext>
            </a:extLst>
          </p:cNvPr>
          <p:cNvSpPr txBox="1"/>
          <p:nvPr/>
        </p:nvSpPr>
        <p:spPr>
          <a:xfrm>
            <a:off x="560440" y="2100431"/>
            <a:ext cx="11277599" cy="2657138"/>
          </a:xfrm>
          <a:prstGeom prst="rect">
            <a:avLst/>
          </a:prstGeom>
          <a:noFill/>
        </p:spPr>
        <p:txBody>
          <a:bodyPr wrap="square" rtlCol="0">
            <a:spAutoFit/>
          </a:bodyPr>
          <a:lstStyle/>
          <a:p>
            <a:pPr indent="226695" algn="just">
              <a:spcBef>
                <a:spcPts val="200"/>
              </a:spcBef>
            </a:pPr>
            <a:r>
              <a:rPr lang="fr-FR" sz="3200" b="1" kern="100" dirty="0">
                <a:latin typeface="Linux Libertine"/>
                <a:ea typeface="Times New Roman" panose="02020603050405020304" pitchFamily="18" charset="0"/>
                <a:cs typeface="Times New Roman" panose="02020603050405020304" pitchFamily="18" charset="0"/>
              </a:rPr>
              <a:t>D</a:t>
            </a:r>
            <a:r>
              <a:rPr lang="fr-FR" sz="3200" b="1" kern="100" dirty="0">
                <a:effectLst/>
                <a:latin typeface="Linux Libertine"/>
                <a:ea typeface="Times New Roman" panose="02020603050405020304" pitchFamily="18" charset="0"/>
                <a:cs typeface="Times New Roman" panose="02020603050405020304" pitchFamily="18" charset="0"/>
              </a:rPr>
              <a:t>es maladies infectieuses au cours des âges,</a:t>
            </a:r>
          </a:p>
          <a:p>
            <a:pPr indent="226695" algn="just">
              <a:spcBef>
                <a:spcPts val="200"/>
              </a:spcBef>
            </a:pPr>
            <a:r>
              <a:rPr lang="fr-FR" sz="3200" b="1" kern="100" dirty="0">
                <a:latin typeface="Linux Libertine"/>
                <a:ea typeface="Times New Roman" panose="02020603050405020304" pitchFamily="18" charset="0"/>
                <a:cs typeface="Times New Roman" panose="02020603050405020304" pitchFamily="18" charset="0"/>
              </a:rPr>
              <a:t>D</a:t>
            </a:r>
            <a:r>
              <a:rPr lang="fr-FR" sz="3200" b="1" kern="100" dirty="0">
                <a:effectLst/>
                <a:latin typeface="Linux Libertine"/>
                <a:ea typeface="Times New Roman" panose="02020603050405020304" pitchFamily="18" charset="0"/>
                <a:cs typeface="Times New Roman" panose="02020603050405020304" pitchFamily="18" charset="0"/>
              </a:rPr>
              <a:t>es agents infectieux,</a:t>
            </a:r>
          </a:p>
          <a:p>
            <a:pPr indent="226695" algn="just">
              <a:spcBef>
                <a:spcPts val="200"/>
              </a:spcBef>
            </a:pPr>
            <a:r>
              <a:rPr lang="fr-FR" sz="3200" b="1" kern="100" dirty="0">
                <a:latin typeface="Linux Libertine"/>
                <a:ea typeface="Times New Roman" panose="02020603050405020304" pitchFamily="18" charset="0"/>
                <a:cs typeface="Times New Roman" panose="02020603050405020304" pitchFamily="18" charset="0"/>
              </a:rPr>
              <a:t>Du</a:t>
            </a:r>
            <a:r>
              <a:rPr lang="fr-FR" sz="3200" b="1" kern="100" dirty="0">
                <a:effectLst/>
                <a:latin typeface="Linux Libertine"/>
                <a:ea typeface="Times New Roman" panose="02020603050405020304" pitchFamily="18" charset="0"/>
                <a:cs typeface="Times New Roman" panose="02020603050405020304" pitchFamily="18" charset="0"/>
              </a:rPr>
              <a:t> rempart : barrières naturelles (peau et muqueuses),</a:t>
            </a:r>
          </a:p>
          <a:p>
            <a:pPr indent="226695" algn="just">
              <a:spcBef>
                <a:spcPts val="200"/>
              </a:spcBef>
            </a:pPr>
            <a:r>
              <a:rPr lang="fr-FR" sz="3200" b="1" kern="100" dirty="0">
                <a:latin typeface="Linux Libertine"/>
                <a:ea typeface="Times New Roman" panose="02020603050405020304" pitchFamily="18" charset="0"/>
                <a:cs typeface="Times New Roman" panose="02020603050405020304" pitchFamily="18" charset="0"/>
              </a:rPr>
              <a:t>D</a:t>
            </a:r>
            <a:r>
              <a:rPr lang="fr-FR" sz="3200" b="1" kern="100" dirty="0">
                <a:effectLst/>
                <a:latin typeface="Linux Libertine"/>
                <a:ea typeface="Times New Roman" panose="02020603050405020304" pitchFamily="18" charset="0"/>
                <a:cs typeface="Times New Roman" panose="02020603050405020304" pitchFamily="18" charset="0"/>
              </a:rPr>
              <a:t>es alliés : bactéries saprophytes et autres alliés,</a:t>
            </a:r>
          </a:p>
          <a:p>
            <a:pPr indent="226695" algn="just">
              <a:spcBef>
                <a:spcPts val="200"/>
              </a:spcBef>
            </a:pPr>
            <a:r>
              <a:rPr lang="fr-FR" sz="3200" b="1" kern="100" dirty="0">
                <a:latin typeface="Linux Libertine"/>
                <a:ea typeface="Times New Roman" panose="02020603050405020304" pitchFamily="18" charset="0"/>
                <a:cs typeface="Times New Roman" panose="02020603050405020304" pitchFamily="18" charset="0"/>
              </a:rPr>
              <a:t>Du</a:t>
            </a:r>
            <a:r>
              <a:rPr lang="fr-FR" sz="3200" b="1" kern="100" dirty="0">
                <a:effectLst/>
                <a:latin typeface="Linux Libertine"/>
                <a:ea typeface="Times New Roman" panose="02020603050405020304" pitchFamily="18" charset="0"/>
                <a:cs typeface="Times New Roman" panose="02020603050405020304" pitchFamily="18" charset="0"/>
              </a:rPr>
              <a:t> système de défense interne : le système immunitaire.</a:t>
            </a:r>
          </a:p>
        </p:txBody>
      </p:sp>
      <p:sp>
        <p:nvSpPr>
          <p:cNvPr id="3" name="ZoneTexte 2">
            <a:extLst>
              <a:ext uri="{FF2B5EF4-FFF2-40B4-BE49-F238E27FC236}">
                <a16:creationId xmlns:a16="http://schemas.microsoft.com/office/drawing/2014/main" id="{461F4D2D-8B84-A871-6176-52E93B243168}"/>
              </a:ext>
            </a:extLst>
          </p:cNvPr>
          <p:cNvSpPr txBox="1"/>
          <p:nvPr/>
        </p:nvSpPr>
        <p:spPr>
          <a:xfrm>
            <a:off x="2104103" y="983226"/>
            <a:ext cx="8465574" cy="707886"/>
          </a:xfrm>
          <a:prstGeom prst="rect">
            <a:avLst/>
          </a:prstGeom>
          <a:noFill/>
        </p:spPr>
        <p:txBody>
          <a:bodyPr wrap="square" rtlCol="0">
            <a:spAutoFit/>
          </a:bodyPr>
          <a:lstStyle/>
          <a:p>
            <a:r>
              <a:rPr lang="fr-FR" sz="4000" b="1" dirty="0">
                <a:latin typeface="Linux Libertine"/>
              </a:rPr>
              <a:t>Je vous parlerai successivement :</a:t>
            </a:r>
          </a:p>
        </p:txBody>
      </p:sp>
    </p:spTree>
    <p:extLst>
      <p:ext uri="{BB962C8B-B14F-4D97-AF65-F5344CB8AC3E}">
        <p14:creationId xmlns:p14="http://schemas.microsoft.com/office/powerpoint/2010/main" val="1790110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F0E744-B7D7-F724-0165-8721B87727AB}"/>
              </a:ext>
            </a:extLst>
          </p:cNvPr>
          <p:cNvSpPr txBox="1"/>
          <p:nvPr/>
        </p:nvSpPr>
        <p:spPr>
          <a:xfrm>
            <a:off x="181897" y="1224811"/>
            <a:ext cx="11754464" cy="5011628"/>
          </a:xfrm>
          <a:prstGeom prst="rect">
            <a:avLst/>
          </a:prstGeom>
          <a:noFill/>
        </p:spPr>
        <p:txBody>
          <a:bodyPr wrap="square" rtlCol="0">
            <a:spAutoFit/>
          </a:bodyPr>
          <a:lstStyle/>
          <a:p>
            <a:pPr indent="226695" algn="just"/>
            <a:r>
              <a:rPr lang="fr-FR" sz="1800" kern="100" dirty="0">
                <a:effectLst/>
                <a:latin typeface="Linux Libertine"/>
                <a:ea typeface="Aptos" panose="020B0004020202020204" pitchFamily="34" charset="0"/>
                <a:cs typeface="Times New Roman" panose="02020603050405020304" pitchFamily="18" charset="0"/>
              </a:rPr>
              <a:t> </a:t>
            </a:r>
          </a:p>
          <a:p>
            <a:pPr indent="226695" algn="just">
              <a:spcBef>
                <a:spcPts val="200"/>
              </a:spcBef>
            </a:pPr>
            <a:r>
              <a:rPr lang="fr-FR" sz="2000" b="1" kern="100" dirty="0">
                <a:solidFill>
                  <a:srgbClr val="0A2F40"/>
                </a:solidFill>
                <a:effectLst/>
                <a:latin typeface="Aptos Display" panose="020B0004020202020204" pitchFamily="34" charset="0"/>
                <a:ea typeface="Times New Roman" panose="02020603050405020304" pitchFamily="18" charset="0"/>
                <a:cs typeface="Times New Roman" panose="02020603050405020304" pitchFamily="18" charset="0"/>
              </a:rPr>
              <a:t>Les alliés naturels : les bactéries elles-mêmes</a:t>
            </a:r>
          </a:p>
          <a:p>
            <a:pPr indent="226695" algn="just"/>
            <a:endParaRPr lang="fr-FR" sz="2000" b="1" u="sng" kern="100" dirty="0">
              <a:effectLst/>
              <a:latin typeface="Linux Libertine"/>
              <a:ea typeface="Aptos" panose="020B0004020202020204" pitchFamily="34" charset="0"/>
              <a:cs typeface="Times New Roman" panose="02020603050405020304" pitchFamily="18" charset="0"/>
            </a:endParaRPr>
          </a:p>
          <a:p>
            <a:pPr indent="226695" algn="just"/>
            <a:r>
              <a:rPr lang="fr-FR" sz="2000" b="1" u="sng" kern="100" dirty="0">
                <a:effectLst/>
                <a:latin typeface="Linux Libertine"/>
                <a:ea typeface="Aptos" panose="020B0004020202020204" pitchFamily="34" charset="0"/>
                <a:cs typeface="Times New Roman" panose="02020603050405020304" pitchFamily="18" charset="0"/>
              </a:rPr>
              <a:t>Microbiote cutané</a:t>
            </a:r>
            <a:r>
              <a:rPr lang="fr-FR" sz="2000" b="1" kern="100" dirty="0">
                <a:effectLst/>
                <a:latin typeface="Linux Libertine"/>
                <a:ea typeface="Aptos" panose="020B0004020202020204" pitchFamily="34" charset="0"/>
                <a:cs typeface="Times New Roman" panose="02020603050405020304" pitchFamily="18" charset="0"/>
              </a:rPr>
              <a:t> </a:t>
            </a:r>
            <a:r>
              <a:rPr lang="fr-FR" sz="2000" kern="100" dirty="0">
                <a:effectLst/>
                <a:latin typeface="Linux Libertine"/>
                <a:ea typeface="Aptos" panose="020B0004020202020204" pitchFamily="34" charset="0"/>
                <a:cs typeface="Times New Roman" panose="02020603050405020304" pitchFamily="18" charset="0"/>
              </a:rPr>
              <a:t>: Le microbiote cutané se développe au fur et à mesure de l’avancée en âge, pour atteindre en moyenne 1000 milliards de bactéries, des virus,</a:t>
            </a:r>
            <a:r>
              <a:rPr lang="fr-FR" sz="2000" kern="100" dirty="0">
                <a:latin typeface="Linux Libertine"/>
                <a:ea typeface="Aptos" panose="020B0004020202020204" pitchFamily="34" charset="0"/>
                <a:cs typeface="Times New Roman" panose="02020603050405020304" pitchFamily="18" charset="0"/>
              </a:rPr>
              <a:t> des</a:t>
            </a:r>
            <a:r>
              <a:rPr lang="fr-FR" sz="2000" kern="100" dirty="0">
                <a:effectLst/>
                <a:latin typeface="Linux Libertine"/>
                <a:ea typeface="Aptos" panose="020B0004020202020204" pitchFamily="34" charset="0"/>
                <a:cs typeface="Times New Roman" panose="02020603050405020304" pitchFamily="18" charset="0"/>
              </a:rPr>
              <a:t> parasites et des champignons. Il varie de manière quantitative et qualitative d’une personne à l’autre. Une bactérie est particulièrement représentative de cette flore résidente au niveau de l’épiderme : Staphylococcus epidermidis, ainsi que la levure </a:t>
            </a:r>
            <a:r>
              <a:rPr lang="fr-FR" sz="2000" kern="100" dirty="0" err="1">
                <a:effectLst/>
                <a:latin typeface="Linux Libertine"/>
                <a:ea typeface="Aptos" panose="020B0004020202020204" pitchFamily="34" charset="0"/>
                <a:cs typeface="Times New Roman" panose="02020603050405020304" pitchFamily="18" charset="0"/>
              </a:rPr>
              <a:t>Malassezia</a:t>
            </a:r>
            <a:r>
              <a:rPr lang="fr-FR" sz="2000" kern="100" dirty="0">
                <a:effectLst/>
                <a:latin typeface="Linux Libertine"/>
                <a:ea typeface="Aptos" panose="020B0004020202020204" pitchFamily="34" charset="0"/>
                <a:cs typeface="Times New Roman" panose="02020603050405020304" pitchFamily="18" charset="0"/>
              </a:rPr>
              <a:t> que l’on retrouve au niveau des zones riches en sébum (front, dos, visage et cuir chevelu).</a:t>
            </a:r>
          </a:p>
          <a:p>
            <a:pPr indent="226695" algn="just"/>
            <a:endParaRPr lang="fr-FR" sz="2000" b="1" u="sng" kern="100" dirty="0">
              <a:effectLst/>
              <a:latin typeface="Linux Libertine"/>
              <a:ea typeface="Aptos" panose="020B0004020202020204" pitchFamily="34" charset="0"/>
              <a:cs typeface="Times New Roman" panose="02020603050405020304" pitchFamily="18" charset="0"/>
            </a:endParaRPr>
          </a:p>
          <a:p>
            <a:pPr indent="226695" algn="just"/>
            <a:r>
              <a:rPr lang="fr-FR" sz="2000" b="1" u="sng" kern="100" dirty="0">
                <a:effectLst/>
                <a:latin typeface="Linux Libertine"/>
                <a:ea typeface="Aptos" panose="020B0004020202020204" pitchFamily="34" charset="0"/>
                <a:cs typeface="Times New Roman" panose="02020603050405020304" pitchFamily="18" charset="0"/>
              </a:rPr>
              <a:t>Le microbiote intestinal</a:t>
            </a:r>
            <a:r>
              <a:rPr lang="fr-FR" sz="2000" b="1" kern="100" dirty="0">
                <a:effectLst/>
                <a:latin typeface="Linux Libertine"/>
                <a:ea typeface="Aptos" panose="020B0004020202020204" pitchFamily="34" charset="0"/>
                <a:cs typeface="Times New Roman" panose="02020603050405020304" pitchFamily="18" charset="0"/>
              </a:rPr>
              <a:t> </a:t>
            </a:r>
            <a:r>
              <a:rPr lang="fr-FR" sz="2000" kern="100" dirty="0">
                <a:effectLst/>
                <a:latin typeface="Linux Libertine"/>
                <a:ea typeface="Aptos" panose="020B0004020202020204" pitchFamily="34" charset="0"/>
                <a:cs typeface="Times New Roman" panose="02020603050405020304" pitchFamily="18" charset="0"/>
              </a:rPr>
              <a:t>(anciennement flore intestinale) : Le microbiote intestinal est le plus « peuplé » des microbiotes de l’organisme. Notre tube digestif abrite pas moins de 10</a:t>
            </a:r>
            <a:r>
              <a:rPr lang="fr-FR" sz="2000" kern="100" baseline="30000" dirty="0">
                <a:effectLst/>
                <a:latin typeface="Linux Libertine"/>
                <a:ea typeface="Aptos" panose="020B0004020202020204" pitchFamily="34" charset="0"/>
                <a:cs typeface="Times New Roman" panose="02020603050405020304" pitchFamily="18" charset="0"/>
              </a:rPr>
              <a:t>13</a:t>
            </a:r>
            <a:r>
              <a:rPr lang="fr-FR" sz="2000" kern="100" dirty="0">
                <a:effectLst/>
                <a:latin typeface="Linux Libertine"/>
                <a:ea typeface="Aptos" panose="020B0004020202020204" pitchFamily="34" charset="0"/>
                <a:cs typeface="Times New Roman" panose="02020603050405020304" pitchFamily="18" charset="0"/>
              </a:rPr>
              <a:t> micro-organismes, soit autant que le nombre de cellules qui constituent notre corps. Il est principalement localisé dans l’intestin grêle et le côlon, réparti entre la lumière du tube digestif et le biofilm protecteur formé par le mucus intestinal qui recouvre sa paroi intérieure. A l’instar de l’empreinte digitale, le microbiote intestinal est propre à chaque individu.</a:t>
            </a:r>
          </a:p>
        </p:txBody>
      </p:sp>
      <p:sp>
        <p:nvSpPr>
          <p:cNvPr id="3" name="ZoneTexte 2">
            <a:extLst>
              <a:ext uri="{FF2B5EF4-FFF2-40B4-BE49-F238E27FC236}">
                <a16:creationId xmlns:a16="http://schemas.microsoft.com/office/drawing/2014/main" id="{06AF2B90-2004-F582-7F26-200FE39299BA}"/>
              </a:ext>
            </a:extLst>
          </p:cNvPr>
          <p:cNvSpPr txBox="1"/>
          <p:nvPr/>
        </p:nvSpPr>
        <p:spPr>
          <a:xfrm>
            <a:off x="1568245" y="256882"/>
            <a:ext cx="9866671" cy="307777"/>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a:t>
            </a:r>
            <a:r>
              <a:rPr lang="fr-FR" sz="11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cours des âges  Les agents infectieux </a:t>
            </a:r>
            <a:r>
              <a:rPr lang="fr-FR" sz="12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Le rempart </a:t>
            </a:r>
            <a:r>
              <a:rPr lang="fr-FR" sz="1400" b="1" kern="100" dirty="0">
                <a:effectLst/>
                <a:latin typeface="Linux Libertine"/>
                <a:ea typeface="Times New Roman" panose="02020603050405020304" pitchFamily="18" charset="0"/>
                <a:cs typeface="Times New Roman" panose="02020603050405020304" pitchFamily="18" charset="0"/>
              </a:rPr>
              <a:t>Les alliés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 système de défense interne : le système immunitaire.</a:t>
            </a:r>
          </a:p>
        </p:txBody>
      </p:sp>
      <p:sp>
        <p:nvSpPr>
          <p:cNvPr id="4" name="ZoneTexte 3">
            <a:extLst>
              <a:ext uri="{FF2B5EF4-FFF2-40B4-BE49-F238E27FC236}">
                <a16:creationId xmlns:a16="http://schemas.microsoft.com/office/drawing/2014/main" id="{7E8E2920-1F61-768D-79FA-FC5D27F1DD50}"/>
              </a:ext>
            </a:extLst>
          </p:cNvPr>
          <p:cNvSpPr txBox="1"/>
          <p:nvPr/>
        </p:nvSpPr>
        <p:spPr>
          <a:xfrm>
            <a:off x="2089355" y="710069"/>
            <a:ext cx="8013290" cy="369332"/>
          </a:xfrm>
          <a:prstGeom prst="rect">
            <a:avLst/>
          </a:prstGeom>
          <a:noFill/>
        </p:spPr>
        <p:txBody>
          <a:bodyPr wrap="square" rtlCol="0">
            <a:spAutoFit/>
          </a:bodyPr>
          <a:lstStyle/>
          <a:p>
            <a:r>
              <a:rPr lang="fr-FR" sz="1800" b="1" kern="100" dirty="0">
                <a:effectLst/>
                <a:latin typeface="Linux Libertine"/>
                <a:ea typeface="Times New Roman" panose="02020603050405020304" pitchFamily="18" charset="0"/>
                <a:cs typeface="Times New Roman" panose="02020603050405020304" pitchFamily="18" charset="0"/>
              </a:rPr>
              <a:t>Les alliés : bactéries saprophytes et autres alliés</a:t>
            </a:r>
          </a:p>
        </p:txBody>
      </p:sp>
    </p:spTree>
    <p:extLst>
      <p:ext uri="{BB962C8B-B14F-4D97-AF65-F5344CB8AC3E}">
        <p14:creationId xmlns:p14="http://schemas.microsoft.com/office/powerpoint/2010/main" val="32584179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352AD-8F0D-4FA3-43AC-2793BA39D4D9}"/>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080F1C7E-32DE-D34B-E9D7-5EE6BE820F9C}"/>
              </a:ext>
            </a:extLst>
          </p:cNvPr>
          <p:cNvSpPr txBox="1"/>
          <p:nvPr/>
        </p:nvSpPr>
        <p:spPr>
          <a:xfrm>
            <a:off x="218768" y="1079401"/>
            <a:ext cx="11754464" cy="5940088"/>
          </a:xfrm>
          <a:prstGeom prst="rect">
            <a:avLst/>
          </a:prstGeom>
          <a:noFill/>
        </p:spPr>
        <p:txBody>
          <a:bodyPr wrap="square" rtlCol="0">
            <a:spAutoFit/>
          </a:bodyPr>
          <a:lstStyle/>
          <a:p>
            <a:pPr indent="226695" algn="just"/>
            <a:r>
              <a:rPr lang="fr-FR" sz="1800" kern="100" dirty="0">
                <a:effectLst/>
                <a:latin typeface="Linux Libertine"/>
                <a:ea typeface="Aptos" panose="020B0004020202020204" pitchFamily="34" charset="0"/>
                <a:cs typeface="Times New Roman" panose="02020603050405020304" pitchFamily="18" charset="0"/>
              </a:rPr>
              <a:t> </a:t>
            </a:r>
            <a:r>
              <a:rPr lang="fr-FR" sz="2000" b="1" kern="100" dirty="0">
                <a:solidFill>
                  <a:srgbClr val="0A2F40"/>
                </a:solidFill>
                <a:effectLst/>
                <a:latin typeface="Aptos Display" panose="020B0004020202020204" pitchFamily="34" charset="0"/>
                <a:ea typeface="Times New Roman" panose="02020603050405020304" pitchFamily="18" charset="0"/>
                <a:cs typeface="Times New Roman" panose="02020603050405020304" pitchFamily="18" charset="0"/>
              </a:rPr>
              <a:t>		Les alliés naturels : les bactéries elles-mêmes</a:t>
            </a:r>
          </a:p>
          <a:p>
            <a:pPr indent="226695" algn="just"/>
            <a:endParaRPr lang="fr-FR" sz="2000" u="sng" kern="100" dirty="0">
              <a:effectLst/>
              <a:latin typeface="Linux Libertine"/>
              <a:ea typeface="Aptos" panose="020B0004020202020204" pitchFamily="34" charset="0"/>
              <a:cs typeface="Times New Roman" panose="02020603050405020304" pitchFamily="18" charset="0"/>
            </a:endParaRPr>
          </a:p>
          <a:p>
            <a:pPr marL="342900" indent="-342900" algn="just">
              <a:buFont typeface="Wingdings" panose="05000000000000000000" pitchFamily="2" charset="2"/>
              <a:buChar char="ü"/>
            </a:pPr>
            <a:r>
              <a:rPr lang="fr-FR" sz="2000" kern="100" dirty="0">
                <a:effectLst/>
                <a:latin typeface="Linux Libertine"/>
                <a:ea typeface="Aptos" panose="020B0004020202020204" pitchFamily="34" charset="0"/>
                <a:cs typeface="Times New Roman" panose="02020603050405020304" pitchFamily="18" charset="0"/>
              </a:rPr>
              <a:t>Le microbiote intestinal assure son propre métabolisme en puisant dans nos aliments (notamment parmi les fibres alimentaires). </a:t>
            </a:r>
          </a:p>
          <a:p>
            <a:pPr marL="342900" indent="-342900" algn="just">
              <a:buFont typeface="Wingdings" panose="05000000000000000000" pitchFamily="2" charset="2"/>
              <a:buChar char="ü"/>
            </a:pPr>
            <a:r>
              <a:rPr lang="fr-FR" sz="2000" kern="100" dirty="0">
                <a:effectLst/>
                <a:latin typeface="Linux Libertine"/>
                <a:ea typeface="Aptos" panose="020B0004020202020204" pitchFamily="34" charset="0"/>
                <a:cs typeface="Times New Roman" panose="02020603050405020304" pitchFamily="18" charset="0"/>
              </a:rPr>
              <a:t>Dans le même temps, les micro-organismes qui le constituent jouent un rôle direct dans la digestion :</a:t>
            </a:r>
          </a:p>
          <a:p>
            <a:pPr marL="342900" indent="-342900" algn="just">
              <a:buFont typeface="Arial" panose="020B0604020202020204" pitchFamily="34" charset="0"/>
              <a:buChar char="•"/>
            </a:pPr>
            <a:r>
              <a:rPr lang="fr-FR" kern="100" dirty="0">
                <a:effectLst/>
                <a:latin typeface="Linux Libertine"/>
                <a:ea typeface="Aptos" panose="020B0004020202020204" pitchFamily="34" charset="0"/>
                <a:cs typeface="Times New Roman" panose="02020603050405020304" pitchFamily="18" charset="0"/>
              </a:rPr>
              <a:t>Ils assurent la fermentation des substrats et des résidus alimentaires non digestibles.</a:t>
            </a:r>
          </a:p>
          <a:p>
            <a:pPr marL="342900" indent="-342900" algn="just">
              <a:buFont typeface="Arial" panose="020B0604020202020204" pitchFamily="34" charset="0"/>
              <a:buChar char="•"/>
            </a:pPr>
            <a:r>
              <a:rPr lang="fr-FR" kern="100" dirty="0">
                <a:effectLst/>
                <a:latin typeface="Linux Libertine"/>
                <a:ea typeface="Aptos" panose="020B0004020202020204" pitchFamily="34" charset="0"/>
                <a:cs typeface="Times New Roman" panose="02020603050405020304" pitchFamily="18" charset="0"/>
              </a:rPr>
              <a:t>Ils facilitent l’assimilation des nutriments grâce à un ensemble d’enzymes dont les cellules humaines sont dépourvues.</a:t>
            </a:r>
          </a:p>
          <a:p>
            <a:pPr marL="342900" indent="-342900" algn="just">
              <a:buFont typeface="Arial" panose="020B0604020202020204" pitchFamily="34" charset="0"/>
              <a:buChar char="•"/>
            </a:pPr>
            <a:r>
              <a:rPr lang="fr-FR" kern="100" dirty="0">
                <a:effectLst/>
                <a:latin typeface="Linux Libertine"/>
                <a:ea typeface="Aptos" panose="020B0004020202020204" pitchFamily="34" charset="0"/>
                <a:cs typeface="Times New Roman" panose="02020603050405020304" pitchFamily="18" charset="0"/>
              </a:rPr>
              <a:t>Ils assurent l’hydrolyse de l’amidon, de la cellulose, des polysaccharides...</a:t>
            </a:r>
          </a:p>
          <a:p>
            <a:pPr marL="342900" indent="-342900" algn="just">
              <a:buFont typeface="Arial" panose="020B0604020202020204" pitchFamily="34" charset="0"/>
              <a:buChar char="•"/>
            </a:pPr>
            <a:r>
              <a:rPr lang="fr-FR" kern="100" dirty="0">
                <a:effectLst/>
                <a:latin typeface="Linux Libertine"/>
                <a:ea typeface="Aptos" panose="020B0004020202020204" pitchFamily="34" charset="0"/>
                <a:cs typeface="Times New Roman" panose="02020603050405020304" pitchFamily="18" charset="0"/>
              </a:rPr>
              <a:t>Ils participent à la synthèse de certaines vitamines (vitamine K, certaines vitamines B) et à trois acides aminés essentiels : la valine, la leucine et l’isoleucine.</a:t>
            </a:r>
          </a:p>
          <a:p>
            <a:pPr marL="342900" indent="-342900" algn="just">
              <a:buFont typeface="Arial" panose="020B0604020202020204" pitchFamily="34" charset="0"/>
              <a:buChar char="•"/>
            </a:pPr>
            <a:r>
              <a:rPr lang="fr-FR" kern="100" dirty="0">
                <a:effectLst/>
                <a:latin typeface="Linux Libertine"/>
                <a:ea typeface="Aptos" panose="020B0004020202020204" pitchFamily="34" charset="0"/>
                <a:cs typeface="Times New Roman" panose="02020603050405020304" pitchFamily="18" charset="0"/>
              </a:rPr>
              <a:t>Ils régulent plusieurs voies métaboliques : absorption des acides gras, du calcium, du magnésium...</a:t>
            </a:r>
          </a:p>
          <a:p>
            <a:pPr marL="342900" indent="-342900" algn="just">
              <a:buFont typeface="Wingdings" panose="05000000000000000000" pitchFamily="2" charset="2"/>
              <a:buChar char="ü"/>
            </a:pPr>
            <a:r>
              <a:rPr lang="fr-FR" sz="2000" kern="100" dirty="0">
                <a:latin typeface="Linux Libertine"/>
                <a:ea typeface="Aptos" panose="020B0004020202020204" pitchFamily="34" charset="0"/>
                <a:cs typeface="Times New Roman" panose="02020603050405020304" pitchFamily="18" charset="0"/>
              </a:rPr>
              <a:t>Le microbiote intestinal </a:t>
            </a:r>
            <a:r>
              <a:rPr lang="fr-FR" sz="2000" b="1" i="1" kern="100" dirty="0">
                <a:latin typeface="Linux Libertine"/>
                <a:ea typeface="Aptos" panose="020B0004020202020204" pitchFamily="34" charset="0"/>
                <a:cs typeface="Times New Roman" panose="02020603050405020304" pitchFamily="18" charset="0"/>
              </a:rPr>
              <a:t>participe aussi pleinement au fonctionnement du système immunitaire </a:t>
            </a:r>
            <a:r>
              <a:rPr lang="fr-FR" sz="2000" kern="100" dirty="0">
                <a:latin typeface="Linux Libertine"/>
                <a:ea typeface="Aptos" panose="020B0004020202020204" pitchFamily="34" charset="0"/>
                <a:cs typeface="Times New Roman" panose="02020603050405020304" pitchFamily="18" charset="0"/>
              </a:rPr>
              <a:t>intestinal, indispensable au rôle barrière de la paroi intestinale. Dès les premières années de vie, le microbiote est en effet nécessaire pour que l’immunité intestinale apprenne à distinguer les espèces amies (commensales) des pathogènes,</a:t>
            </a:r>
          </a:p>
          <a:p>
            <a:pPr indent="226695" algn="just"/>
            <a:r>
              <a:rPr lang="fr-FR" sz="2000" b="1" u="sng" kern="100" dirty="0">
                <a:effectLst/>
                <a:latin typeface="Linux Libertine"/>
                <a:ea typeface="Aptos" panose="020B0004020202020204" pitchFamily="34" charset="0"/>
                <a:cs typeface="Times New Roman" panose="02020603050405020304" pitchFamily="18" charset="0"/>
              </a:rPr>
              <a:t>Le microbiote des autres muqueuses</a:t>
            </a:r>
            <a:r>
              <a:rPr lang="fr-FR" sz="2000" b="1" kern="100" dirty="0">
                <a:effectLst/>
                <a:latin typeface="Linux Libertine"/>
                <a:ea typeface="Aptos" panose="020B0004020202020204" pitchFamily="34" charset="0"/>
                <a:cs typeface="Times New Roman" panose="02020603050405020304" pitchFamily="18" charset="0"/>
              </a:rPr>
              <a:t> </a:t>
            </a:r>
            <a:r>
              <a:rPr lang="fr-FR" sz="2000" kern="100" dirty="0">
                <a:effectLst/>
                <a:latin typeface="Linux Libertine"/>
                <a:ea typeface="Aptos" panose="020B0004020202020204" pitchFamily="34" charset="0"/>
                <a:cs typeface="Times New Roman" panose="02020603050405020304" pitchFamily="18" charset="0"/>
              </a:rPr>
              <a:t>: bouche, poumons, vagin (bacille de </a:t>
            </a:r>
            <a:r>
              <a:rPr lang="fr-FR" sz="2000" kern="100" dirty="0" err="1">
                <a:effectLst/>
                <a:latin typeface="Linux Libertine"/>
                <a:ea typeface="Aptos" panose="020B0004020202020204" pitchFamily="34" charset="0"/>
                <a:cs typeface="Times New Roman" panose="02020603050405020304" pitchFamily="18" charset="0"/>
              </a:rPr>
              <a:t>Döderlein</a:t>
            </a:r>
            <a:r>
              <a:rPr lang="fr-FR" sz="2000" kern="100" dirty="0">
                <a:effectLst/>
                <a:latin typeface="Linux Libertine"/>
                <a:ea typeface="Aptos" panose="020B0004020202020204" pitchFamily="34" charset="0"/>
                <a:cs typeface="Times New Roman" panose="02020603050405020304" pitchFamily="18" charset="0"/>
              </a:rPr>
              <a:t>, bactérie saprophyte qui se nourrit aux dépens des cellules mortes de la cavité vaginale. Sa présence est signe de bonne santé locale)</a:t>
            </a:r>
          </a:p>
        </p:txBody>
      </p:sp>
      <p:sp>
        <p:nvSpPr>
          <p:cNvPr id="3" name="ZoneTexte 2">
            <a:extLst>
              <a:ext uri="{FF2B5EF4-FFF2-40B4-BE49-F238E27FC236}">
                <a16:creationId xmlns:a16="http://schemas.microsoft.com/office/drawing/2014/main" id="{05609F3A-58BA-25B8-2642-B43C001876EC}"/>
              </a:ext>
            </a:extLst>
          </p:cNvPr>
          <p:cNvSpPr txBox="1"/>
          <p:nvPr/>
        </p:nvSpPr>
        <p:spPr>
          <a:xfrm>
            <a:off x="1568245" y="256882"/>
            <a:ext cx="9866671" cy="307777"/>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a:t>
            </a:r>
            <a:r>
              <a:rPr lang="fr-FR" sz="11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cours des âges  Les agents infectieux </a:t>
            </a:r>
            <a:r>
              <a:rPr lang="fr-FR" sz="12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Le rempart </a:t>
            </a:r>
            <a:r>
              <a:rPr lang="fr-FR" sz="1400" b="1" kern="100" dirty="0">
                <a:effectLst/>
                <a:latin typeface="Linux Libertine"/>
                <a:ea typeface="Times New Roman" panose="02020603050405020304" pitchFamily="18" charset="0"/>
                <a:cs typeface="Times New Roman" panose="02020603050405020304" pitchFamily="18" charset="0"/>
              </a:rPr>
              <a:t>Les alliés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 système de défense interne : le système immunitaire.</a:t>
            </a:r>
          </a:p>
        </p:txBody>
      </p:sp>
      <p:sp>
        <p:nvSpPr>
          <p:cNvPr id="4" name="ZoneTexte 3">
            <a:extLst>
              <a:ext uri="{FF2B5EF4-FFF2-40B4-BE49-F238E27FC236}">
                <a16:creationId xmlns:a16="http://schemas.microsoft.com/office/drawing/2014/main" id="{8AE6528F-E8D1-8D2B-5DCA-E14FD1CD9E0A}"/>
              </a:ext>
            </a:extLst>
          </p:cNvPr>
          <p:cNvSpPr txBox="1"/>
          <p:nvPr/>
        </p:nvSpPr>
        <p:spPr>
          <a:xfrm>
            <a:off x="2089355" y="710069"/>
            <a:ext cx="8013290" cy="369332"/>
          </a:xfrm>
          <a:prstGeom prst="rect">
            <a:avLst/>
          </a:prstGeom>
          <a:noFill/>
        </p:spPr>
        <p:txBody>
          <a:bodyPr wrap="square" rtlCol="0">
            <a:spAutoFit/>
          </a:bodyPr>
          <a:lstStyle/>
          <a:p>
            <a:r>
              <a:rPr lang="fr-FR" sz="1800" b="1" kern="100" dirty="0">
                <a:effectLst/>
                <a:latin typeface="Linux Libertine"/>
                <a:ea typeface="Times New Roman" panose="02020603050405020304" pitchFamily="18" charset="0"/>
                <a:cs typeface="Times New Roman" panose="02020603050405020304" pitchFamily="18" charset="0"/>
              </a:rPr>
              <a:t>Les alliés : bactéries saprophytes et autres alliés</a:t>
            </a:r>
          </a:p>
        </p:txBody>
      </p:sp>
    </p:spTree>
    <p:extLst>
      <p:ext uri="{BB962C8B-B14F-4D97-AF65-F5344CB8AC3E}">
        <p14:creationId xmlns:p14="http://schemas.microsoft.com/office/powerpoint/2010/main" val="4232164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F0E744-B7D7-F724-0165-8721B87727AB}"/>
              </a:ext>
            </a:extLst>
          </p:cNvPr>
          <p:cNvSpPr txBox="1"/>
          <p:nvPr/>
        </p:nvSpPr>
        <p:spPr>
          <a:xfrm>
            <a:off x="218768" y="1378699"/>
            <a:ext cx="11754464" cy="5262979"/>
          </a:xfrm>
          <a:prstGeom prst="rect">
            <a:avLst/>
          </a:prstGeom>
          <a:noFill/>
        </p:spPr>
        <p:txBody>
          <a:bodyPr wrap="square" rtlCol="0">
            <a:spAutoFit/>
          </a:bodyPr>
          <a:lstStyle/>
          <a:p>
            <a:pPr indent="226695" algn="just"/>
            <a:r>
              <a:rPr lang="fr-FR" sz="1800" u="sng" kern="100" dirty="0">
                <a:effectLst/>
                <a:latin typeface="Linux Libertine"/>
                <a:ea typeface="Aptos" panose="020B0004020202020204" pitchFamily="34" charset="0"/>
                <a:cs typeface="Times New Roman" panose="02020603050405020304" pitchFamily="18" charset="0"/>
              </a:rPr>
              <a:t> </a:t>
            </a:r>
            <a:r>
              <a:rPr lang="fr-FR" sz="2400" b="1" u="sng" kern="100" dirty="0">
                <a:solidFill>
                  <a:srgbClr val="0A2F40"/>
                </a:solidFill>
                <a:effectLst/>
                <a:latin typeface="Aptos Display" panose="020B0004020202020204" pitchFamily="34" charset="0"/>
                <a:ea typeface="Times New Roman" panose="02020603050405020304" pitchFamily="18" charset="0"/>
                <a:cs typeface="Times New Roman" panose="02020603050405020304" pitchFamily="18" charset="0"/>
              </a:rPr>
              <a:t>Les alliés artificiels </a:t>
            </a:r>
            <a:r>
              <a:rPr lang="fr-FR" sz="2400" b="1" kern="100" dirty="0">
                <a:solidFill>
                  <a:srgbClr val="0A2F40"/>
                </a:solidFill>
                <a:effectLst/>
                <a:latin typeface="Aptos Display" panose="020B0004020202020204" pitchFamily="34" charset="0"/>
                <a:ea typeface="Times New Roman" panose="02020603050405020304" pitchFamily="18" charset="0"/>
                <a:cs typeface="Times New Roman" panose="02020603050405020304" pitchFamily="18" charset="0"/>
              </a:rPr>
              <a:t>:</a:t>
            </a:r>
          </a:p>
          <a:p>
            <a:pPr marL="342900" indent="-342900" algn="just">
              <a:buFont typeface="Arial" panose="020B0604020202020204" pitchFamily="34" charset="0"/>
              <a:buChar char="•"/>
            </a:pPr>
            <a:r>
              <a:rPr lang="fr-FR" sz="2400" kern="100" dirty="0">
                <a:effectLst/>
                <a:latin typeface="Linux Libertine"/>
                <a:ea typeface="Aptos" panose="020B0004020202020204" pitchFamily="34" charset="0"/>
                <a:cs typeface="Times New Roman" panose="02020603050405020304" pitchFamily="18" charset="0"/>
              </a:rPr>
              <a:t>Les </a:t>
            </a:r>
            <a:r>
              <a:rPr lang="fr-FR" sz="2400" b="1" kern="100" dirty="0">
                <a:effectLst/>
                <a:latin typeface="Linux Libertine"/>
                <a:ea typeface="Aptos" panose="020B0004020202020204" pitchFamily="34" charset="0"/>
                <a:cs typeface="Times New Roman" panose="02020603050405020304" pitchFamily="18" charset="0"/>
              </a:rPr>
              <a:t>vêtements</a:t>
            </a:r>
            <a:r>
              <a:rPr lang="fr-FR" sz="2400" kern="100" dirty="0">
                <a:effectLst/>
                <a:latin typeface="Linux Libertine"/>
                <a:ea typeface="Aptos" panose="020B0004020202020204" pitchFamily="34" charset="0"/>
                <a:cs typeface="Times New Roman" panose="02020603050405020304" pitchFamily="18" charset="0"/>
              </a:rPr>
              <a:t>, peuvent éviter ou réduire les piqures de moustiques, vêtements qui protègent aussi partiellement la peau contre les blessures,</a:t>
            </a:r>
          </a:p>
          <a:p>
            <a:pPr marL="342900" indent="-342900" algn="just">
              <a:buFont typeface="Arial" panose="020B0604020202020204" pitchFamily="34" charset="0"/>
              <a:buChar char="•"/>
            </a:pPr>
            <a:r>
              <a:rPr lang="fr-FR" sz="2400" kern="100" dirty="0">
                <a:effectLst/>
                <a:latin typeface="Linux Libertine"/>
                <a:ea typeface="Aptos" panose="020B0004020202020204" pitchFamily="34" charset="0"/>
                <a:cs typeface="Times New Roman" panose="02020603050405020304" pitchFamily="18" charset="0"/>
              </a:rPr>
              <a:t>Les </a:t>
            </a:r>
            <a:r>
              <a:rPr lang="fr-FR" sz="2400" b="1" kern="100" dirty="0">
                <a:effectLst/>
                <a:latin typeface="Linux Libertine"/>
                <a:ea typeface="Aptos" panose="020B0004020202020204" pitchFamily="34" charset="0"/>
                <a:cs typeface="Times New Roman" panose="02020603050405020304" pitchFamily="18" charset="0"/>
              </a:rPr>
              <a:t>masques,</a:t>
            </a:r>
          </a:p>
          <a:p>
            <a:pPr marL="342900" indent="-342900" algn="just">
              <a:buFont typeface="Arial" panose="020B0604020202020204" pitchFamily="34" charset="0"/>
              <a:buChar char="•"/>
            </a:pPr>
            <a:r>
              <a:rPr lang="fr-FR" sz="2400" kern="100" dirty="0">
                <a:effectLst/>
                <a:latin typeface="Linux Libertine"/>
                <a:ea typeface="Aptos" panose="020B0004020202020204" pitchFamily="34" charset="0"/>
                <a:cs typeface="Times New Roman" panose="02020603050405020304" pitchFamily="18" charset="0"/>
              </a:rPr>
              <a:t>Les </a:t>
            </a:r>
            <a:r>
              <a:rPr lang="fr-FR" sz="2400" b="1" kern="100" dirty="0">
                <a:effectLst/>
                <a:latin typeface="Linux Libertine"/>
                <a:ea typeface="Aptos" panose="020B0004020202020204" pitchFamily="34" charset="0"/>
                <a:cs typeface="Times New Roman" panose="02020603050405020304" pitchFamily="18" charset="0"/>
              </a:rPr>
              <a:t>préservatifs</a:t>
            </a:r>
            <a:r>
              <a:rPr lang="fr-FR" sz="2400" kern="100" dirty="0">
                <a:effectLst/>
                <a:latin typeface="Linux Libertine"/>
                <a:ea typeface="Aptos" panose="020B0004020202020204" pitchFamily="34" charset="0"/>
                <a:cs typeface="Times New Roman" panose="02020603050405020304" pitchFamily="18" charset="0"/>
              </a:rPr>
              <a:t>,</a:t>
            </a:r>
          </a:p>
          <a:p>
            <a:pPr marL="342900" indent="-342900" algn="just">
              <a:buFont typeface="Arial" panose="020B0604020202020204" pitchFamily="34" charset="0"/>
              <a:buChar char="•"/>
            </a:pPr>
            <a:r>
              <a:rPr lang="fr-FR" sz="2400" kern="100" dirty="0">
                <a:effectLst/>
                <a:latin typeface="Linux Libertine"/>
                <a:ea typeface="Aptos" panose="020B0004020202020204" pitchFamily="34" charset="0"/>
                <a:cs typeface="Times New Roman" panose="02020603050405020304" pitchFamily="18" charset="0"/>
              </a:rPr>
              <a:t>Les </a:t>
            </a:r>
            <a:r>
              <a:rPr lang="fr-FR" sz="2400" b="1" kern="100" dirty="0">
                <a:effectLst/>
                <a:latin typeface="Linux Libertine"/>
                <a:ea typeface="Aptos" panose="020B0004020202020204" pitchFamily="34" charset="0"/>
                <a:cs typeface="Times New Roman" panose="02020603050405020304" pitchFamily="18" charset="0"/>
              </a:rPr>
              <a:t>gants</a:t>
            </a:r>
            <a:r>
              <a:rPr lang="fr-FR" sz="2400" kern="100" dirty="0">
                <a:effectLst/>
                <a:latin typeface="Linux Libertine"/>
                <a:ea typeface="Aptos" panose="020B0004020202020204" pitchFamily="34" charset="0"/>
                <a:cs typeface="Times New Roman" panose="02020603050405020304" pitchFamily="18" charset="0"/>
              </a:rPr>
              <a:t>,</a:t>
            </a:r>
          </a:p>
          <a:p>
            <a:pPr marL="342900" indent="-342900" algn="just">
              <a:buFont typeface="Arial" panose="020B0604020202020204" pitchFamily="34" charset="0"/>
              <a:buChar char="•"/>
            </a:pPr>
            <a:r>
              <a:rPr lang="fr-FR" sz="2400" kern="100" dirty="0">
                <a:effectLst/>
                <a:latin typeface="Linux Libertine"/>
                <a:ea typeface="Aptos" panose="020B0004020202020204" pitchFamily="34" charset="0"/>
                <a:cs typeface="Times New Roman" panose="02020603050405020304" pitchFamily="18" charset="0"/>
              </a:rPr>
              <a:t>L’</a:t>
            </a:r>
            <a:r>
              <a:rPr lang="fr-FR" sz="2400" b="1" kern="100" dirty="0">
                <a:effectLst/>
                <a:latin typeface="Linux Libertine"/>
                <a:ea typeface="Aptos" panose="020B0004020202020204" pitchFamily="34" charset="0"/>
                <a:cs typeface="Times New Roman" panose="02020603050405020304" pitchFamily="18" charset="0"/>
              </a:rPr>
              <a:t>isolement</a:t>
            </a:r>
            <a:r>
              <a:rPr lang="fr-FR" sz="2400" kern="100" dirty="0">
                <a:effectLst/>
                <a:latin typeface="Linux Libertine"/>
                <a:ea typeface="Aptos" panose="020B0004020202020204" pitchFamily="34" charset="0"/>
                <a:cs typeface="Times New Roman" panose="02020603050405020304" pitchFamily="18" charset="0"/>
              </a:rPr>
              <a:t> (pratiqué depuis l’antiquité).</a:t>
            </a:r>
          </a:p>
          <a:p>
            <a:pPr marL="342900" indent="-342900" algn="just">
              <a:buFont typeface="Arial" panose="020B0604020202020204" pitchFamily="34" charset="0"/>
              <a:buChar char="•"/>
            </a:pPr>
            <a:r>
              <a:rPr lang="fr-FR" sz="2400" kern="100" dirty="0">
                <a:effectLst/>
                <a:latin typeface="Linux Libertine"/>
                <a:ea typeface="Aptos" panose="020B0004020202020204" pitchFamily="34" charset="0"/>
                <a:cs typeface="Times New Roman" panose="02020603050405020304" pitchFamily="18" charset="0"/>
              </a:rPr>
              <a:t>La </a:t>
            </a:r>
            <a:r>
              <a:rPr lang="fr-FR" sz="2400" b="1" kern="100" dirty="0">
                <a:effectLst/>
                <a:latin typeface="Linux Libertine"/>
                <a:ea typeface="Aptos" panose="020B0004020202020204" pitchFamily="34" charset="0"/>
                <a:cs typeface="Times New Roman" panose="02020603050405020304" pitchFamily="18" charset="0"/>
              </a:rPr>
              <a:t>vaccination,</a:t>
            </a:r>
          </a:p>
          <a:p>
            <a:pPr marL="342900" indent="-342900" algn="just">
              <a:buFont typeface="Arial" panose="020B0604020202020204" pitchFamily="34" charset="0"/>
              <a:buChar char="•"/>
            </a:pPr>
            <a:r>
              <a:rPr lang="fr-FR" sz="2400" kern="100" dirty="0">
                <a:latin typeface="Linux Libertine"/>
                <a:ea typeface="Aptos" panose="020B0004020202020204" pitchFamily="34" charset="0"/>
                <a:cs typeface="Times New Roman" panose="02020603050405020304" pitchFamily="18" charset="0"/>
              </a:rPr>
              <a:t>La </a:t>
            </a:r>
            <a:r>
              <a:rPr lang="fr-FR" sz="2400" b="1" kern="100" dirty="0">
                <a:latin typeface="Linux Libertine"/>
                <a:ea typeface="Aptos" panose="020B0004020202020204" pitchFamily="34" charset="0"/>
                <a:cs typeface="Times New Roman" panose="02020603050405020304" pitchFamily="18" charset="0"/>
              </a:rPr>
              <a:t>pasteurisation </a:t>
            </a:r>
            <a:r>
              <a:rPr lang="fr-FR" sz="2400" kern="100" dirty="0">
                <a:latin typeface="Linux Libertine"/>
                <a:ea typeface="Aptos" panose="020B0004020202020204" pitchFamily="34" charset="0"/>
                <a:cs typeface="Times New Roman" panose="02020603050405020304" pitchFamily="18" charset="0"/>
              </a:rPr>
              <a:t>et </a:t>
            </a:r>
            <a:r>
              <a:rPr lang="fr-FR" sz="2400" b="1" u="sng" kern="100" dirty="0">
                <a:latin typeface="Linux Libertine"/>
                <a:ea typeface="Aptos" panose="020B0004020202020204" pitchFamily="34" charset="0"/>
                <a:cs typeface="Times New Roman" panose="02020603050405020304" pitchFamily="18" charset="0"/>
              </a:rPr>
              <a:t>le traitement de l’eau de boisson</a:t>
            </a:r>
            <a:r>
              <a:rPr lang="fr-FR" sz="2400" b="1" kern="100" dirty="0">
                <a:latin typeface="Linux Libertine"/>
                <a:ea typeface="Aptos" panose="020B0004020202020204" pitchFamily="34" charset="0"/>
                <a:cs typeface="Times New Roman" panose="02020603050405020304" pitchFamily="18" charset="0"/>
              </a:rPr>
              <a:t>,</a:t>
            </a:r>
          </a:p>
          <a:p>
            <a:pPr marL="342900" indent="-342900" algn="just">
              <a:buFont typeface="Arial" panose="020B0604020202020204" pitchFamily="34" charset="0"/>
              <a:buChar char="•"/>
            </a:pPr>
            <a:r>
              <a:rPr lang="fr-FR" sz="2400" b="1" kern="100" dirty="0">
                <a:latin typeface="Linux Libertine"/>
                <a:ea typeface="Aptos" panose="020B0004020202020204" pitchFamily="34" charset="0"/>
                <a:cs typeface="Times New Roman" panose="02020603050405020304" pitchFamily="18" charset="0"/>
              </a:rPr>
              <a:t>La conservation des aliments à basse température,</a:t>
            </a:r>
            <a:endParaRPr lang="fr-FR" sz="2400" b="1" kern="100" dirty="0">
              <a:effectLst/>
              <a:latin typeface="Linux Libertine"/>
              <a:ea typeface="Aptos" panose="020B0004020202020204" pitchFamily="34" charset="0"/>
              <a:cs typeface="Times New Roman" panose="02020603050405020304" pitchFamily="18" charset="0"/>
            </a:endParaRPr>
          </a:p>
          <a:p>
            <a:pPr marL="342900" indent="-342900" algn="just">
              <a:buFont typeface="Arial" panose="020B0604020202020204" pitchFamily="34" charset="0"/>
              <a:buChar char="•"/>
            </a:pPr>
            <a:r>
              <a:rPr lang="fr-FR" sz="2400" kern="100" dirty="0">
                <a:effectLst/>
                <a:latin typeface="Linux Libertine"/>
                <a:ea typeface="Aptos" panose="020B0004020202020204" pitchFamily="34" charset="0"/>
                <a:cs typeface="Times New Roman" panose="02020603050405020304" pitchFamily="18" charset="0"/>
              </a:rPr>
              <a:t>Le lavage des mains et les solutions hydroalcooliques,</a:t>
            </a:r>
            <a:endParaRPr lang="fr-FR" sz="2400" b="1" kern="100" dirty="0">
              <a:latin typeface="Linux Libertine"/>
              <a:ea typeface="Aptos" panose="020B0004020202020204" pitchFamily="34" charset="0"/>
              <a:cs typeface="Times New Roman" panose="02020603050405020304" pitchFamily="18" charset="0"/>
            </a:endParaRPr>
          </a:p>
          <a:p>
            <a:pPr marL="342900" indent="-342900" algn="just">
              <a:buFont typeface="Arial" panose="020B0604020202020204" pitchFamily="34" charset="0"/>
              <a:buChar char="•"/>
            </a:pPr>
            <a:r>
              <a:rPr lang="fr-FR" sz="2400" b="1" kern="100" dirty="0">
                <a:effectLst/>
                <a:latin typeface="Linux Libertine"/>
                <a:ea typeface="Aptos" panose="020B0004020202020204" pitchFamily="34" charset="0"/>
                <a:cs typeface="Times New Roman" panose="02020603050405020304" pitchFamily="18" charset="0"/>
              </a:rPr>
              <a:t>La stérilisation des instruments médicaux,</a:t>
            </a:r>
          </a:p>
          <a:p>
            <a:pPr marL="342900" indent="-342900" algn="just">
              <a:buFont typeface="Arial" panose="020B0604020202020204" pitchFamily="34" charset="0"/>
              <a:buChar char="•"/>
            </a:pPr>
            <a:r>
              <a:rPr lang="fr-FR" sz="2400" b="1" kern="100" dirty="0">
                <a:latin typeface="Linux Libertine"/>
                <a:ea typeface="Aptos" panose="020B0004020202020204" pitchFamily="34" charset="0"/>
                <a:cs typeface="Times New Roman" panose="02020603050405020304" pitchFamily="18" charset="0"/>
              </a:rPr>
              <a:t>L’usage de dispositifs médicaux à usage unique,</a:t>
            </a:r>
            <a:endParaRPr lang="fr-FR" sz="2400" b="1" kern="100" dirty="0">
              <a:effectLst/>
              <a:latin typeface="Linux Libertine"/>
              <a:ea typeface="Aptos" panose="020B0004020202020204" pitchFamily="34" charset="0"/>
              <a:cs typeface="Times New Roman" panose="02020603050405020304" pitchFamily="18" charset="0"/>
            </a:endParaRPr>
          </a:p>
          <a:p>
            <a:pPr marL="342900" indent="-342900" algn="just">
              <a:buFont typeface="Arial" panose="020B0604020202020204" pitchFamily="34" charset="0"/>
              <a:buChar char="•"/>
            </a:pPr>
            <a:r>
              <a:rPr lang="fr-FR" sz="2400" kern="100" dirty="0">
                <a:effectLst/>
                <a:latin typeface="Linux Libertine"/>
                <a:ea typeface="Aptos" panose="020B0004020202020204" pitchFamily="34" charset="0"/>
                <a:cs typeface="Times New Roman" panose="02020603050405020304" pitchFamily="18" charset="0"/>
              </a:rPr>
              <a:t>Les </a:t>
            </a:r>
            <a:r>
              <a:rPr lang="fr-FR" sz="2400" b="1" kern="100" dirty="0">
                <a:effectLst/>
                <a:latin typeface="Linux Libertine"/>
                <a:ea typeface="Aptos" panose="020B0004020202020204" pitchFamily="34" charset="0"/>
                <a:cs typeface="Times New Roman" panose="02020603050405020304" pitchFamily="18" charset="0"/>
              </a:rPr>
              <a:t>antibiotiques,  </a:t>
            </a:r>
            <a:r>
              <a:rPr lang="fr-FR" sz="2400" kern="100" dirty="0">
                <a:effectLst/>
                <a:latin typeface="Linux Libertine"/>
                <a:ea typeface="Aptos" panose="020B0004020202020204" pitchFamily="34" charset="0"/>
                <a:cs typeface="Times New Roman" panose="02020603050405020304" pitchFamily="18" charset="0"/>
              </a:rPr>
              <a:t>les </a:t>
            </a:r>
            <a:r>
              <a:rPr lang="fr-FR" sz="2400" b="1" kern="100" dirty="0">
                <a:effectLst/>
                <a:latin typeface="Linux Libertine"/>
                <a:ea typeface="Aptos" panose="020B0004020202020204" pitchFamily="34" charset="0"/>
                <a:cs typeface="Times New Roman" panose="02020603050405020304" pitchFamily="18" charset="0"/>
              </a:rPr>
              <a:t>anti-helminthes </a:t>
            </a:r>
            <a:r>
              <a:rPr lang="fr-FR" sz="2400" kern="100" dirty="0">
                <a:effectLst/>
                <a:latin typeface="Linux Libertine"/>
                <a:ea typeface="Aptos" panose="020B0004020202020204" pitchFamily="34" charset="0"/>
                <a:cs typeface="Times New Roman" panose="02020603050405020304" pitchFamily="18" charset="0"/>
              </a:rPr>
              <a:t>et les </a:t>
            </a:r>
            <a:r>
              <a:rPr lang="fr-FR" sz="2400" b="1" kern="100" dirty="0">
                <a:effectLst/>
                <a:latin typeface="Linux Libertine"/>
                <a:ea typeface="Aptos" panose="020B0004020202020204" pitchFamily="34" charset="0"/>
                <a:cs typeface="Times New Roman" panose="02020603050405020304" pitchFamily="18" charset="0"/>
              </a:rPr>
              <a:t>antiparasitaires</a:t>
            </a:r>
            <a:r>
              <a:rPr lang="fr-FR" sz="2400" b="1" kern="100" dirty="0">
                <a:latin typeface="Linux Libertine"/>
                <a:ea typeface="Aptos" panose="020B0004020202020204" pitchFamily="34" charset="0"/>
                <a:cs typeface="Times New Roman" panose="02020603050405020304" pitchFamily="18" charset="0"/>
              </a:rPr>
              <a:t>…</a:t>
            </a:r>
            <a:endParaRPr lang="fr-FR" sz="2400" b="1" kern="100" dirty="0">
              <a:effectLst/>
              <a:latin typeface="Linux Libertine"/>
              <a:ea typeface="Aptos" panose="020B000402020202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06AF2B90-2004-F582-7F26-200FE39299BA}"/>
              </a:ext>
            </a:extLst>
          </p:cNvPr>
          <p:cNvSpPr txBox="1"/>
          <p:nvPr/>
        </p:nvSpPr>
        <p:spPr>
          <a:xfrm>
            <a:off x="1568245" y="256882"/>
            <a:ext cx="9866671" cy="307777"/>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a:t>
            </a:r>
            <a:r>
              <a:rPr lang="fr-FR" sz="11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cours des âges  Les agents infectieux </a:t>
            </a:r>
            <a:r>
              <a:rPr lang="fr-FR" sz="12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Le rempart </a:t>
            </a:r>
            <a:r>
              <a:rPr lang="fr-FR" sz="1400" b="1" kern="100" dirty="0">
                <a:effectLst/>
                <a:latin typeface="Linux Libertine"/>
                <a:ea typeface="Times New Roman" panose="02020603050405020304" pitchFamily="18" charset="0"/>
                <a:cs typeface="Times New Roman" panose="02020603050405020304" pitchFamily="18" charset="0"/>
              </a:rPr>
              <a:t>Les alliés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 système de défense interne : le système immunitaire.</a:t>
            </a:r>
          </a:p>
        </p:txBody>
      </p:sp>
      <p:sp>
        <p:nvSpPr>
          <p:cNvPr id="4" name="ZoneTexte 3">
            <a:extLst>
              <a:ext uri="{FF2B5EF4-FFF2-40B4-BE49-F238E27FC236}">
                <a16:creationId xmlns:a16="http://schemas.microsoft.com/office/drawing/2014/main" id="{7E8E2920-1F61-768D-79FA-FC5D27F1DD50}"/>
              </a:ext>
            </a:extLst>
          </p:cNvPr>
          <p:cNvSpPr txBox="1"/>
          <p:nvPr/>
        </p:nvSpPr>
        <p:spPr>
          <a:xfrm>
            <a:off x="2089355" y="710069"/>
            <a:ext cx="8013290" cy="523220"/>
          </a:xfrm>
          <a:prstGeom prst="rect">
            <a:avLst/>
          </a:prstGeom>
          <a:noFill/>
        </p:spPr>
        <p:txBody>
          <a:bodyPr wrap="square" rtlCol="0">
            <a:spAutoFit/>
          </a:bodyPr>
          <a:lstStyle/>
          <a:p>
            <a:r>
              <a:rPr lang="fr-FR" sz="2800" b="1" kern="100" dirty="0">
                <a:effectLst/>
                <a:latin typeface="Linux Libertine"/>
                <a:ea typeface="Times New Roman" panose="02020603050405020304" pitchFamily="18" charset="0"/>
                <a:cs typeface="Times New Roman" panose="02020603050405020304" pitchFamily="18" charset="0"/>
              </a:rPr>
              <a:t>Les alliés : </a:t>
            </a:r>
            <a:r>
              <a:rPr lang="fr-FR" sz="2800" b="1" kern="100" dirty="0">
                <a:solidFill>
                  <a:schemeClr val="bg1">
                    <a:lumMod val="75000"/>
                  </a:schemeClr>
                </a:solidFill>
                <a:effectLst/>
                <a:latin typeface="Linux Libertine"/>
                <a:ea typeface="Times New Roman" panose="02020603050405020304" pitchFamily="18" charset="0"/>
                <a:cs typeface="Times New Roman" panose="02020603050405020304" pitchFamily="18" charset="0"/>
              </a:rPr>
              <a:t>bactéries saprophytes et </a:t>
            </a:r>
            <a:r>
              <a:rPr lang="fr-FR" sz="2800" b="1" kern="100" dirty="0">
                <a:effectLst/>
                <a:latin typeface="Linux Libertine"/>
                <a:ea typeface="Times New Roman" panose="02020603050405020304" pitchFamily="18" charset="0"/>
                <a:cs typeface="Times New Roman" panose="02020603050405020304" pitchFamily="18" charset="0"/>
              </a:rPr>
              <a:t>autres alliés</a:t>
            </a:r>
          </a:p>
        </p:txBody>
      </p:sp>
    </p:spTree>
    <p:extLst>
      <p:ext uri="{BB962C8B-B14F-4D97-AF65-F5344CB8AC3E}">
        <p14:creationId xmlns:p14="http://schemas.microsoft.com/office/powerpoint/2010/main" val="16411804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F0E744-B7D7-F724-0165-8721B87727AB}"/>
              </a:ext>
            </a:extLst>
          </p:cNvPr>
          <p:cNvSpPr txBox="1"/>
          <p:nvPr/>
        </p:nvSpPr>
        <p:spPr>
          <a:xfrm>
            <a:off x="208936" y="1425744"/>
            <a:ext cx="6582696" cy="5155257"/>
          </a:xfrm>
          <a:prstGeom prst="rect">
            <a:avLst/>
          </a:prstGeom>
          <a:noFill/>
        </p:spPr>
        <p:txBody>
          <a:bodyPr wrap="square" rtlCol="0">
            <a:spAutoFit/>
          </a:bodyPr>
          <a:lstStyle/>
          <a:p>
            <a:pPr indent="226695" algn="just"/>
            <a:r>
              <a:rPr lang="fr-FR" sz="1800" kern="100" dirty="0">
                <a:effectLst/>
                <a:latin typeface="Linux Libertine"/>
                <a:ea typeface="Aptos" panose="020B0004020202020204" pitchFamily="34" charset="0"/>
                <a:cs typeface="Times New Roman" panose="02020603050405020304" pitchFamily="18" charset="0"/>
              </a:rPr>
              <a:t> On distingue les organes immunitaires centraux et périphériques qui sont reliés par un réseau vasculaire spécifique : le réseau lymphatique, et qui sont peuplés de cellules immunocompétentes.</a:t>
            </a:r>
          </a:p>
          <a:p>
            <a:pPr indent="226695" algn="just"/>
            <a:r>
              <a:rPr lang="fr-FR" sz="1800" kern="100" dirty="0">
                <a:effectLst/>
                <a:latin typeface="Linux Libertine"/>
                <a:ea typeface="Aptos" panose="020B0004020202020204" pitchFamily="34" charset="0"/>
                <a:cs typeface="Times New Roman" panose="02020603050405020304" pitchFamily="18" charset="0"/>
              </a:rPr>
              <a:t> </a:t>
            </a:r>
          </a:p>
          <a:p>
            <a:pPr indent="226695" algn="just"/>
            <a:r>
              <a:rPr lang="fr-FR" sz="1800" b="1" kern="100" dirty="0">
                <a:solidFill>
                  <a:srgbClr val="0A2F40"/>
                </a:solidFill>
                <a:effectLst/>
                <a:latin typeface="Aptos Display" panose="020B0004020202020204" pitchFamily="34" charset="0"/>
                <a:ea typeface="Times New Roman" panose="02020603050405020304" pitchFamily="18" charset="0"/>
                <a:cs typeface="Times New Roman" panose="02020603050405020304" pitchFamily="18" charset="0"/>
              </a:rPr>
              <a:t>Les organes immunitaires centraux</a:t>
            </a:r>
            <a:r>
              <a:rPr lang="fr-FR" sz="1800" kern="100" dirty="0">
                <a:effectLst/>
                <a:latin typeface="Linux Libertine"/>
                <a:ea typeface="Aptos" panose="020B0004020202020204" pitchFamily="34" charset="0"/>
                <a:cs typeface="Times New Roman" panose="02020603050405020304" pitchFamily="18" charset="0"/>
              </a:rPr>
              <a:t> sont représentés par la moelle osseuse et le thymus.</a:t>
            </a:r>
          </a:p>
          <a:p>
            <a:pPr indent="226695" algn="just"/>
            <a:r>
              <a:rPr lang="fr-FR" sz="1800" b="1" i="1" u="sng" kern="100" dirty="0">
                <a:effectLst/>
                <a:latin typeface="Aptos" panose="020B0004020202020204" pitchFamily="34" charset="0"/>
                <a:ea typeface="Times New Roman" panose="02020603050405020304" pitchFamily="18" charset="0"/>
                <a:cs typeface="Times New Roman" panose="02020603050405020304" pitchFamily="18" charset="0"/>
              </a:rPr>
              <a:t>La moelle osseuse</a:t>
            </a:r>
            <a:r>
              <a:rPr lang="fr-FR" sz="1800" kern="100" dirty="0">
                <a:effectLst/>
                <a:latin typeface="Linux Libertine"/>
                <a:ea typeface="Aptos" panose="020B0004020202020204" pitchFamily="34" charset="0"/>
                <a:cs typeface="Times New Roman" panose="02020603050405020304" pitchFamily="18" charset="0"/>
              </a:rPr>
              <a:t> située essentiellement dans les os plats (cotes, sternum, omoplates, os du bassin) est le siège de la fabrication des cellules sanguines : globules rouges, plaquettes, globules blancs, ces derniers étant impliqués dans les défenses de l’organisme contre les agents infectieux.</a:t>
            </a:r>
          </a:p>
          <a:p>
            <a:pPr indent="226695" algn="just">
              <a:spcBef>
                <a:spcPts val="400"/>
              </a:spcBef>
              <a:spcAft>
                <a:spcPts val="200"/>
              </a:spcAft>
            </a:pPr>
            <a:r>
              <a:rPr lang="fr-FR" sz="1800" b="1" i="1" u="sng" kern="100" dirty="0">
                <a:effectLst/>
                <a:latin typeface="Aptos" panose="020B0004020202020204" pitchFamily="34" charset="0"/>
                <a:ea typeface="Times New Roman" panose="02020603050405020304" pitchFamily="18" charset="0"/>
                <a:cs typeface="Times New Roman" panose="02020603050405020304" pitchFamily="18" charset="0"/>
              </a:rPr>
              <a:t>Le thymus</a:t>
            </a:r>
          </a:p>
          <a:p>
            <a:pPr indent="226695" algn="just"/>
            <a:r>
              <a:rPr lang="fr-FR" sz="1800" kern="100" dirty="0">
                <a:effectLst/>
                <a:latin typeface="Linux Libertine"/>
                <a:ea typeface="Aptos" panose="020B0004020202020204" pitchFamily="34" charset="0"/>
                <a:cs typeface="Times New Roman" panose="02020603050405020304" pitchFamily="18" charset="0"/>
              </a:rPr>
              <a:t>Il est situé dans le cou et la plus grande partie est localisée dans le thorax.  Il est constitué de deux lobes accolés par leurs faces internes et divisés à leur tour en lobules. De la naissance à la puberté le thymus grossit puis il régresse ensuite.</a:t>
            </a:r>
          </a:p>
          <a:p>
            <a:pPr indent="226695" algn="just"/>
            <a:r>
              <a:rPr lang="fr-FR" sz="1800" kern="100" dirty="0">
                <a:effectLst/>
                <a:latin typeface="Linux Libertine"/>
                <a:ea typeface="Aptos" panose="020B0004020202020204" pitchFamily="34" charset="0"/>
                <a:cs typeface="Times New Roman" panose="02020603050405020304" pitchFamily="18" charset="0"/>
              </a:rPr>
              <a:t>Il joue un rôle essentiel dans la maturation des lymphocytes T.</a:t>
            </a:r>
          </a:p>
        </p:txBody>
      </p:sp>
      <p:sp>
        <p:nvSpPr>
          <p:cNvPr id="3" name="ZoneTexte 2">
            <a:extLst>
              <a:ext uri="{FF2B5EF4-FFF2-40B4-BE49-F238E27FC236}">
                <a16:creationId xmlns:a16="http://schemas.microsoft.com/office/drawing/2014/main" id="{06AF2B90-2004-F582-7F26-200FE39299BA}"/>
              </a:ext>
            </a:extLst>
          </p:cNvPr>
          <p:cNvSpPr txBox="1"/>
          <p:nvPr/>
        </p:nvSpPr>
        <p:spPr>
          <a:xfrm>
            <a:off x="1568245" y="256882"/>
            <a:ext cx="10446774" cy="307777"/>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a:t>
            </a:r>
            <a:r>
              <a:rPr lang="fr-FR" sz="11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cours des âges  Les agents infectieux </a:t>
            </a:r>
            <a:r>
              <a:rPr lang="fr-FR" sz="12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Le rempart Les alliés </a:t>
            </a:r>
            <a:r>
              <a:rPr lang="fr-FR" sz="1400" kern="100" dirty="0">
                <a:effectLst/>
                <a:latin typeface="Linux Libertine"/>
                <a:ea typeface="Times New Roman" panose="02020603050405020304" pitchFamily="18" charset="0"/>
                <a:cs typeface="Times New Roman" panose="02020603050405020304" pitchFamily="18" charset="0"/>
              </a:rPr>
              <a:t>Le système de défense interne : le système immunitaire</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a:t>
            </a:r>
          </a:p>
        </p:txBody>
      </p:sp>
      <p:sp>
        <p:nvSpPr>
          <p:cNvPr id="4" name="ZoneTexte 3">
            <a:extLst>
              <a:ext uri="{FF2B5EF4-FFF2-40B4-BE49-F238E27FC236}">
                <a16:creationId xmlns:a16="http://schemas.microsoft.com/office/drawing/2014/main" id="{7E8E2920-1F61-768D-79FA-FC5D27F1DD50}"/>
              </a:ext>
            </a:extLst>
          </p:cNvPr>
          <p:cNvSpPr txBox="1"/>
          <p:nvPr/>
        </p:nvSpPr>
        <p:spPr>
          <a:xfrm>
            <a:off x="2128683" y="564659"/>
            <a:ext cx="9552039" cy="461665"/>
          </a:xfrm>
          <a:prstGeom prst="rect">
            <a:avLst/>
          </a:prstGeom>
          <a:noFill/>
        </p:spPr>
        <p:txBody>
          <a:bodyPr wrap="square" rtlCol="0">
            <a:spAutoFit/>
          </a:bodyPr>
          <a:lstStyle/>
          <a:p>
            <a:pPr indent="226695" algn="just">
              <a:spcBef>
                <a:spcPts val="200"/>
              </a:spcBef>
            </a:pPr>
            <a:r>
              <a:rPr lang="fr-FR" sz="2400" b="1" kern="100" dirty="0">
                <a:effectLst/>
                <a:latin typeface="Linux Libertine"/>
                <a:ea typeface="Times New Roman" panose="02020603050405020304" pitchFamily="18" charset="0"/>
                <a:cs typeface="Times New Roman" panose="02020603050405020304" pitchFamily="18" charset="0"/>
              </a:rPr>
              <a:t>Le système de défense interne : le système immunitaire.</a:t>
            </a:r>
          </a:p>
        </p:txBody>
      </p:sp>
      <p:pic>
        <p:nvPicPr>
          <p:cNvPr id="11" name="Image 10" descr="Une image contenant squelette, texte, illustration&#10;&#10;Description générée automatiquement">
            <a:extLst>
              <a:ext uri="{FF2B5EF4-FFF2-40B4-BE49-F238E27FC236}">
                <a16:creationId xmlns:a16="http://schemas.microsoft.com/office/drawing/2014/main" id="{BC214989-6EE7-70D6-C32B-208BB410725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04702" y="1065719"/>
            <a:ext cx="4431892" cy="5700441"/>
          </a:xfrm>
          <a:prstGeom prst="rect">
            <a:avLst/>
          </a:prstGeom>
          <a:noFill/>
          <a:ln>
            <a:noFill/>
          </a:ln>
        </p:spPr>
      </p:pic>
    </p:spTree>
    <p:extLst>
      <p:ext uri="{BB962C8B-B14F-4D97-AF65-F5344CB8AC3E}">
        <p14:creationId xmlns:p14="http://schemas.microsoft.com/office/powerpoint/2010/main" val="1800835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F0E744-B7D7-F724-0165-8721B87727AB}"/>
              </a:ext>
            </a:extLst>
          </p:cNvPr>
          <p:cNvSpPr txBox="1"/>
          <p:nvPr/>
        </p:nvSpPr>
        <p:spPr>
          <a:xfrm>
            <a:off x="208936" y="1425744"/>
            <a:ext cx="6582696" cy="5232202"/>
          </a:xfrm>
          <a:prstGeom prst="rect">
            <a:avLst/>
          </a:prstGeom>
          <a:noFill/>
        </p:spPr>
        <p:txBody>
          <a:bodyPr wrap="square" rtlCol="0">
            <a:spAutoFit/>
          </a:bodyPr>
          <a:lstStyle/>
          <a:p>
            <a:pPr indent="226695" algn="just">
              <a:spcBef>
                <a:spcPts val="200"/>
              </a:spcBef>
            </a:pPr>
            <a:r>
              <a:rPr lang="fr-FR" sz="1800" kern="100" dirty="0">
                <a:effectLst/>
                <a:latin typeface="Linux Libertine"/>
                <a:ea typeface="Aptos" panose="020B0004020202020204" pitchFamily="34" charset="0"/>
                <a:cs typeface="Times New Roman" panose="02020603050405020304" pitchFamily="18" charset="0"/>
              </a:rPr>
              <a:t> </a:t>
            </a:r>
            <a:r>
              <a:rPr lang="fr-FR" sz="1800" b="1" kern="100" dirty="0">
                <a:solidFill>
                  <a:srgbClr val="0A2F40"/>
                </a:solidFill>
                <a:effectLst/>
                <a:latin typeface="Aptos Display" panose="020B0004020202020204" pitchFamily="34" charset="0"/>
                <a:ea typeface="Times New Roman" panose="02020603050405020304" pitchFamily="18" charset="0"/>
                <a:cs typeface="Times New Roman" panose="02020603050405020304" pitchFamily="18" charset="0"/>
              </a:rPr>
              <a:t>Les organes immunitaires périphériques :</a:t>
            </a:r>
          </a:p>
          <a:p>
            <a:pPr indent="226695" algn="just"/>
            <a:r>
              <a:rPr lang="fr-FR" sz="1800" b="1" i="1" u="sng" kern="100" dirty="0">
                <a:effectLst/>
                <a:latin typeface="Aptos" panose="020B0004020202020204" pitchFamily="34" charset="0"/>
                <a:ea typeface="Times New Roman" panose="02020603050405020304" pitchFamily="18" charset="0"/>
                <a:cs typeface="Times New Roman" panose="02020603050405020304" pitchFamily="18" charset="0"/>
              </a:rPr>
              <a:t>Les amygdales et les végétations adénoïdes</a:t>
            </a:r>
            <a:r>
              <a:rPr lang="fr-FR" sz="1800" kern="100" dirty="0">
                <a:effectLst/>
                <a:latin typeface="Linux Libertine"/>
                <a:ea typeface="Aptos" panose="020B0004020202020204" pitchFamily="34" charset="0"/>
                <a:cs typeface="Times New Roman" panose="02020603050405020304" pitchFamily="18" charset="0"/>
              </a:rPr>
              <a:t> se situent au niveau de l’oropharynx, une des principales portes d’entrée des microbes.</a:t>
            </a:r>
          </a:p>
          <a:p>
            <a:pPr indent="226695" algn="just"/>
            <a:r>
              <a:rPr lang="fr-FR" sz="1800" b="1" i="1" u="sng" kern="100" dirty="0">
                <a:effectLst/>
                <a:latin typeface="Aptos" panose="020B0004020202020204" pitchFamily="34" charset="0"/>
                <a:ea typeface="Times New Roman" panose="02020603050405020304" pitchFamily="18" charset="0"/>
                <a:cs typeface="Times New Roman" panose="02020603050405020304" pitchFamily="18" charset="0"/>
              </a:rPr>
              <a:t>Les ganglions lymphatiques</a:t>
            </a:r>
            <a:r>
              <a:rPr lang="fr-FR" sz="1800" kern="100" dirty="0">
                <a:effectLst/>
                <a:latin typeface="Linux Libertine"/>
                <a:ea typeface="Aptos" panose="020B0004020202020204" pitchFamily="34" charset="0"/>
                <a:cs typeface="Times New Roman" panose="02020603050405020304" pitchFamily="18" charset="0"/>
              </a:rPr>
              <a:t> se trouvent à la jonction des vaisseaux lymphatiques à la racine des membres, dans le médiastin et l’abdomen, et forment un vaste réseau qui draine et filtre les antigènes qui sont transportés par la lymphe.</a:t>
            </a:r>
          </a:p>
          <a:p>
            <a:pPr indent="226695" algn="just">
              <a:spcBef>
                <a:spcPts val="400"/>
              </a:spcBef>
              <a:spcAft>
                <a:spcPts val="200"/>
              </a:spcAft>
            </a:pPr>
            <a:r>
              <a:rPr lang="fr-FR" sz="1800" b="1" i="1" u="sng" kern="100" dirty="0">
                <a:effectLst/>
                <a:latin typeface="Aptos" panose="020B0004020202020204" pitchFamily="34" charset="0"/>
                <a:ea typeface="Times New Roman" panose="02020603050405020304" pitchFamily="18" charset="0"/>
                <a:cs typeface="Times New Roman" panose="02020603050405020304" pitchFamily="18" charset="0"/>
              </a:rPr>
              <a:t>La rate </a:t>
            </a:r>
          </a:p>
          <a:p>
            <a:pPr indent="226695" algn="just"/>
            <a:r>
              <a:rPr lang="fr-FR" sz="1800" kern="100" dirty="0">
                <a:effectLst/>
                <a:latin typeface="Linux Libertine"/>
                <a:ea typeface="Aptos" panose="020B0004020202020204" pitchFamily="34" charset="0"/>
                <a:cs typeface="Times New Roman" panose="02020603050405020304" pitchFamily="18" charset="0"/>
              </a:rPr>
              <a:t>située sous la coupole gauche du diaphragme, elle joue un rôle de réservoir, de filtre ou de centre d'entraînement pour les différentes cellules du sang.</a:t>
            </a:r>
          </a:p>
          <a:p>
            <a:pPr indent="226695" algn="just">
              <a:spcBef>
                <a:spcPts val="400"/>
              </a:spcBef>
              <a:spcAft>
                <a:spcPts val="200"/>
              </a:spcAft>
            </a:pPr>
            <a:r>
              <a:rPr lang="fr-FR" sz="1800" b="1" i="1" u="sng" kern="100" dirty="0">
                <a:effectLst/>
                <a:latin typeface="Aptos" panose="020B0004020202020204" pitchFamily="34" charset="0"/>
                <a:ea typeface="Times New Roman" panose="02020603050405020304" pitchFamily="18" charset="0"/>
                <a:cs typeface="Times New Roman" panose="02020603050405020304" pitchFamily="18" charset="0"/>
              </a:rPr>
              <a:t>Les plaque Peyer et l’appendice </a:t>
            </a:r>
          </a:p>
          <a:p>
            <a:pPr indent="226695" algn="just"/>
            <a:r>
              <a:rPr lang="fr-FR" sz="1800" kern="100" dirty="0">
                <a:effectLst/>
                <a:latin typeface="Linux Libertine"/>
                <a:ea typeface="Aptos" panose="020B0004020202020204" pitchFamily="34" charset="0"/>
                <a:cs typeface="Times New Roman" panose="02020603050405020304" pitchFamily="18" charset="0"/>
              </a:rPr>
              <a:t>sont, avec les follicules lymphoïdes isolés, l'un des constituants du tissu lymphoïde associé à l'intestin. Les plaque Peyer sont des amas ovalaires d'environ 250 follicules lymphoïdes (soit environ 20 à 40 par plaque) situés à intervalles réguliers dans la partie terminale de l'iléon en formant un dôme dans la lumière.</a:t>
            </a:r>
          </a:p>
        </p:txBody>
      </p:sp>
      <p:sp>
        <p:nvSpPr>
          <p:cNvPr id="3" name="ZoneTexte 2">
            <a:extLst>
              <a:ext uri="{FF2B5EF4-FFF2-40B4-BE49-F238E27FC236}">
                <a16:creationId xmlns:a16="http://schemas.microsoft.com/office/drawing/2014/main" id="{06AF2B90-2004-F582-7F26-200FE39299BA}"/>
              </a:ext>
            </a:extLst>
          </p:cNvPr>
          <p:cNvSpPr txBox="1"/>
          <p:nvPr/>
        </p:nvSpPr>
        <p:spPr>
          <a:xfrm>
            <a:off x="1568245" y="256882"/>
            <a:ext cx="10446774" cy="307777"/>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a:t>
            </a:r>
            <a:r>
              <a:rPr lang="fr-FR" sz="11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cours des âges  Les agents infectieux </a:t>
            </a:r>
            <a:r>
              <a:rPr lang="fr-FR" sz="12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Le rempart Les alliés </a:t>
            </a:r>
            <a:r>
              <a:rPr lang="fr-FR" sz="1400" kern="100" dirty="0">
                <a:effectLst/>
                <a:latin typeface="Linux Libertine"/>
                <a:ea typeface="Times New Roman" panose="02020603050405020304" pitchFamily="18" charset="0"/>
                <a:cs typeface="Times New Roman" panose="02020603050405020304" pitchFamily="18" charset="0"/>
              </a:rPr>
              <a:t>Le système de défense interne : le système immunitaire</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a:t>
            </a:r>
          </a:p>
        </p:txBody>
      </p:sp>
      <p:sp>
        <p:nvSpPr>
          <p:cNvPr id="4" name="ZoneTexte 3">
            <a:extLst>
              <a:ext uri="{FF2B5EF4-FFF2-40B4-BE49-F238E27FC236}">
                <a16:creationId xmlns:a16="http://schemas.microsoft.com/office/drawing/2014/main" id="{7E8E2920-1F61-768D-79FA-FC5D27F1DD50}"/>
              </a:ext>
            </a:extLst>
          </p:cNvPr>
          <p:cNvSpPr txBox="1"/>
          <p:nvPr/>
        </p:nvSpPr>
        <p:spPr>
          <a:xfrm>
            <a:off x="2128683" y="564659"/>
            <a:ext cx="9552039" cy="461665"/>
          </a:xfrm>
          <a:prstGeom prst="rect">
            <a:avLst/>
          </a:prstGeom>
          <a:noFill/>
        </p:spPr>
        <p:txBody>
          <a:bodyPr wrap="square" rtlCol="0">
            <a:spAutoFit/>
          </a:bodyPr>
          <a:lstStyle/>
          <a:p>
            <a:pPr indent="226695" algn="just">
              <a:spcBef>
                <a:spcPts val="200"/>
              </a:spcBef>
            </a:pPr>
            <a:r>
              <a:rPr lang="fr-FR" sz="2400" b="1" kern="100" dirty="0">
                <a:effectLst/>
                <a:latin typeface="Linux Libertine"/>
                <a:ea typeface="Times New Roman" panose="02020603050405020304" pitchFamily="18" charset="0"/>
                <a:cs typeface="Times New Roman" panose="02020603050405020304" pitchFamily="18" charset="0"/>
              </a:rPr>
              <a:t>Le système de défense interne : le système immunitaire.</a:t>
            </a:r>
          </a:p>
        </p:txBody>
      </p:sp>
      <p:pic>
        <p:nvPicPr>
          <p:cNvPr id="11" name="Image 10" descr="Une image contenant squelette, texte, illustration&#10;&#10;Description générée automatiquement">
            <a:extLst>
              <a:ext uri="{FF2B5EF4-FFF2-40B4-BE49-F238E27FC236}">
                <a16:creationId xmlns:a16="http://schemas.microsoft.com/office/drawing/2014/main" id="{BC214989-6EE7-70D6-C32B-208BB410725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04702" y="1065719"/>
            <a:ext cx="4431892" cy="5700441"/>
          </a:xfrm>
          <a:prstGeom prst="rect">
            <a:avLst/>
          </a:prstGeom>
          <a:noFill/>
          <a:ln>
            <a:noFill/>
          </a:ln>
        </p:spPr>
      </p:pic>
    </p:spTree>
    <p:extLst>
      <p:ext uri="{BB962C8B-B14F-4D97-AF65-F5344CB8AC3E}">
        <p14:creationId xmlns:p14="http://schemas.microsoft.com/office/powerpoint/2010/main" val="6966719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F0E744-B7D7-F724-0165-8721B87727AB}"/>
              </a:ext>
            </a:extLst>
          </p:cNvPr>
          <p:cNvSpPr txBox="1"/>
          <p:nvPr/>
        </p:nvSpPr>
        <p:spPr>
          <a:xfrm>
            <a:off x="208936" y="1425744"/>
            <a:ext cx="6582696" cy="369332"/>
          </a:xfrm>
          <a:prstGeom prst="rect">
            <a:avLst/>
          </a:prstGeom>
          <a:noFill/>
        </p:spPr>
        <p:txBody>
          <a:bodyPr wrap="square" rtlCol="0">
            <a:spAutoFit/>
          </a:bodyPr>
          <a:lstStyle/>
          <a:p>
            <a:pPr indent="226695" algn="just">
              <a:spcBef>
                <a:spcPts val="200"/>
              </a:spcBef>
            </a:pPr>
            <a:r>
              <a:rPr lang="fr-FR" sz="1800" kern="100" dirty="0">
                <a:effectLst/>
                <a:latin typeface="Linux Libertine"/>
                <a:ea typeface="Aptos" panose="020B0004020202020204" pitchFamily="34" charset="0"/>
                <a:cs typeface="Times New Roman" panose="02020603050405020304" pitchFamily="18" charset="0"/>
              </a:rPr>
              <a:t> </a:t>
            </a:r>
          </a:p>
        </p:txBody>
      </p:sp>
      <p:sp>
        <p:nvSpPr>
          <p:cNvPr id="3" name="ZoneTexte 2">
            <a:extLst>
              <a:ext uri="{FF2B5EF4-FFF2-40B4-BE49-F238E27FC236}">
                <a16:creationId xmlns:a16="http://schemas.microsoft.com/office/drawing/2014/main" id="{06AF2B90-2004-F582-7F26-200FE39299BA}"/>
              </a:ext>
            </a:extLst>
          </p:cNvPr>
          <p:cNvSpPr txBox="1"/>
          <p:nvPr/>
        </p:nvSpPr>
        <p:spPr>
          <a:xfrm>
            <a:off x="1568245" y="256882"/>
            <a:ext cx="10446774" cy="307777"/>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a:t>
            </a:r>
            <a:r>
              <a:rPr lang="fr-FR" sz="11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cours des âges  Les agents infectieux </a:t>
            </a:r>
            <a:r>
              <a:rPr lang="fr-FR" sz="12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Le rempart Les alliés </a:t>
            </a:r>
            <a:r>
              <a:rPr lang="fr-FR" sz="1400" kern="100" dirty="0">
                <a:effectLst/>
                <a:latin typeface="Linux Libertine"/>
                <a:ea typeface="Times New Roman" panose="02020603050405020304" pitchFamily="18" charset="0"/>
                <a:cs typeface="Times New Roman" panose="02020603050405020304" pitchFamily="18" charset="0"/>
              </a:rPr>
              <a:t>Le système de défense interne : le système immunitaire</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a:t>
            </a:r>
          </a:p>
        </p:txBody>
      </p:sp>
      <p:sp>
        <p:nvSpPr>
          <p:cNvPr id="4" name="ZoneTexte 3">
            <a:extLst>
              <a:ext uri="{FF2B5EF4-FFF2-40B4-BE49-F238E27FC236}">
                <a16:creationId xmlns:a16="http://schemas.microsoft.com/office/drawing/2014/main" id="{7E8E2920-1F61-768D-79FA-FC5D27F1DD50}"/>
              </a:ext>
            </a:extLst>
          </p:cNvPr>
          <p:cNvSpPr txBox="1"/>
          <p:nvPr/>
        </p:nvSpPr>
        <p:spPr>
          <a:xfrm>
            <a:off x="2128683" y="564659"/>
            <a:ext cx="9552039" cy="461665"/>
          </a:xfrm>
          <a:prstGeom prst="rect">
            <a:avLst/>
          </a:prstGeom>
          <a:noFill/>
        </p:spPr>
        <p:txBody>
          <a:bodyPr wrap="square" rtlCol="0">
            <a:spAutoFit/>
          </a:bodyPr>
          <a:lstStyle/>
          <a:p>
            <a:pPr indent="226695" algn="just">
              <a:spcBef>
                <a:spcPts val="200"/>
              </a:spcBef>
            </a:pPr>
            <a:r>
              <a:rPr lang="fr-FR" sz="2400" b="1" kern="100" dirty="0">
                <a:effectLst/>
                <a:latin typeface="Linux Libertine"/>
                <a:ea typeface="Times New Roman" panose="02020603050405020304" pitchFamily="18" charset="0"/>
                <a:cs typeface="Times New Roman" panose="02020603050405020304" pitchFamily="18" charset="0"/>
              </a:rPr>
              <a:t>Le système de défense interne : le système immunitaire.</a:t>
            </a:r>
          </a:p>
        </p:txBody>
      </p:sp>
      <p:pic>
        <p:nvPicPr>
          <p:cNvPr id="5" name="Image 4">
            <a:extLst>
              <a:ext uri="{FF2B5EF4-FFF2-40B4-BE49-F238E27FC236}">
                <a16:creationId xmlns:a16="http://schemas.microsoft.com/office/drawing/2014/main" id="{71B4ECA4-5D4F-74AB-70A9-365272C85125}"/>
              </a:ext>
            </a:extLst>
          </p:cNvPr>
          <p:cNvPicPr>
            <a:picLocks noChangeAspect="1"/>
          </p:cNvPicPr>
          <p:nvPr/>
        </p:nvPicPr>
        <p:blipFill>
          <a:blip r:embed="rId2"/>
          <a:stretch>
            <a:fillRect/>
          </a:stretch>
        </p:blipFill>
        <p:spPr>
          <a:xfrm>
            <a:off x="3082290" y="1592580"/>
            <a:ext cx="6027420" cy="3672840"/>
          </a:xfrm>
          <a:prstGeom prst="rect">
            <a:avLst/>
          </a:prstGeom>
        </p:spPr>
      </p:pic>
      <p:sp>
        <p:nvSpPr>
          <p:cNvPr id="7" name="ZoneTexte 6">
            <a:extLst>
              <a:ext uri="{FF2B5EF4-FFF2-40B4-BE49-F238E27FC236}">
                <a16:creationId xmlns:a16="http://schemas.microsoft.com/office/drawing/2014/main" id="{986759B1-ED66-FAE1-AFB8-063D903A518A}"/>
              </a:ext>
            </a:extLst>
          </p:cNvPr>
          <p:cNvSpPr txBox="1"/>
          <p:nvPr/>
        </p:nvSpPr>
        <p:spPr>
          <a:xfrm>
            <a:off x="2251587" y="1241078"/>
            <a:ext cx="6096000" cy="400110"/>
          </a:xfrm>
          <a:prstGeom prst="rect">
            <a:avLst/>
          </a:prstGeom>
          <a:noFill/>
        </p:spPr>
        <p:txBody>
          <a:bodyPr wrap="square">
            <a:spAutoFit/>
          </a:bodyPr>
          <a:lstStyle/>
          <a:p>
            <a:pPr indent="226695" algn="just">
              <a:spcBef>
                <a:spcPts val="200"/>
              </a:spcBef>
            </a:pPr>
            <a:r>
              <a:rPr lang="fr-FR" sz="2000" b="1" kern="100" dirty="0">
                <a:effectLst/>
                <a:latin typeface="Linux Libertine"/>
                <a:ea typeface="Times New Roman" panose="02020603050405020304" pitchFamily="18" charset="0"/>
                <a:cs typeface="Times New Roman" panose="02020603050405020304" pitchFamily="18" charset="0"/>
              </a:rPr>
              <a:t>Mécanismes d’action</a:t>
            </a:r>
          </a:p>
        </p:txBody>
      </p:sp>
    </p:spTree>
    <p:extLst>
      <p:ext uri="{BB962C8B-B14F-4D97-AF65-F5344CB8AC3E}">
        <p14:creationId xmlns:p14="http://schemas.microsoft.com/office/powerpoint/2010/main" val="801280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F0E744-B7D7-F724-0165-8721B87727AB}"/>
              </a:ext>
            </a:extLst>
          </p:cNvPr>
          <p:cNvSpPr txBox="1"/>
          <p:nvPr/>
        </p:nvSpPr>
        <p:spPr>
          <a:xfrm>
            <a:off x="208936" y="1425744"/>
            <a:ext cx="6582696" cy="369332"/>
          </a:xfrm>
          <a:prstGeom prst="rect">
            <a:avLst/>
          </a:prstGeom>
          <a:noFill/>
        </p:spPr>
        <p:txBody>
          <a:bodyPr wrap="square" rtlCol="0">
            <a:spAutoFit/>
          </a:bodyPr>
          <a:lstStyle/>
          <a:p>
            <a:pPr indent="226695" algn="just">
              <a:spcBef>
                <a:spcPts val="200"/>
              </a:spcBef>
            </a:pPr>
            <a:r>
              <a:rPr lang="fr-FR" sz="1800" kern="100" dirty="0">
                <a:effectLst/>
                <a:latin typeface="Linux Libertine"/>
                <a:ea typeface="Aptos" panose="020B0004020202020204" pitchFamily="34" charset="0"/>
                <a:cs typeface="Times New Roman" panose="02020603050405020304" pitchFamily="18" charset="0"/>
              </a:rPr>
              <a:t> </a:t>
            </a:r>
          </a:p>
        </p:txBody>
      </p:sp>
      <p:sp>
        <p:nvSpPr>
          <p:cNvPr id="3" name="ZoneTexte 2">
            <a:extLst>
              <a:ext uri="{FF2B5EF4-FFF2-40B4-BE49-F238E27FC236}">
                <a16:creationId xmlns:a16="http://schemas.microsoft.com/office/drawing/2014/main" id="{06AF2B90-2004-F582-7F26-200FE39299BA}"/>
              </a:ext>
            </a:extLst>
          </p:cNvPr>
          <p:cNvSpPr txBox="1"/>
          <p:nvPr/>
        </p:nvSpPr>
        <p:spPr>
          <a:xfrm>
            <a:off x="1568245" y="256882"/>
            <a:ext cx="10446774" cy="307777"/>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a:t>
            </a:r>
            <a:r>
              <a:rPr lang="fr-FR" sz="11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cours des âges  Les agents infectieux </a:t>
            </a:r>
            <a:r>
              <a:rPr lang="fr-FR" sz="12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Le rempart Les alliés </a:t>
            </a:r>
            <a:r>
              <a:rPr lang="fr-FR" sz="1400" kern="100" dirty="0">
                <a:effectLst/>
                <a:latin typeface="Linux Libertine"/>
                <a:ea typeface="Times New Roman" panose="02020603050405020304" pitchFamily="18" charset="0"/>
                <a:cs typeface="Times New Roman" panose="02020603050405020304" pitchFamily="18" charset="0"/>
              </a:rPr>
              <a:t>Le système de défense interne : le système immunitaire</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a:t>
            </a:r>
          </a:p>
        </p:txBody>
      </p:sp>
      <p:sp>
        <p:nvSpPr>
          <p:cNvPr id="4" name="ZoneTexte 3">
            <a:extLst>
              <a:ext uri="{FF2B5EF4-FFF2-40B4-BE49-F238E27FC236}">
                <a16:creationId xmlns:a16="http://schemas.microsoft.com/office/drawing/2014/main" id="{7E8E2920-1F61-768D-79FA-FC5D27F1DD50}"/>
              </a:ext>
            </a:extLst>
          </p:cNvPr>
          <p:cNvSpPr txBox="1"/>
          <p:nvPr/>
        </p:nvSpPr>
        <p:spPr>
          <a:xfrm>
            <a:off x="2128683" y="564659"/>
            <a:ext cx="9552039" cy="461665"/>
          </a:xfrm>
          <a:prstGeom prst="rect">
            <a:avLst/>
          </a:prstGeom>
          <a:noFill/>
        </p:spPr>
        <p:txBody>
          <a:bodyPr wrap="square" rtlCol="0">
            <a:spAutoFit/>
          </a:bodyPr>
          <a:lstStyle/>
          <a:p>
            <a:pPr indent="226695" algn="just">
              <a:spcBef>
                <a:spcPts val="200"/>
              </a:spcBef>
            </a:pPr>
            <a:r>
              <a:rPr lang="fr-FR" sz="2400" b="1" kern="100" dirty="0">
                <a:effectLst/>
                <a:latin typeface="Linux Libertine"/>
                <a:ea typeface="Times New Roman" panose="02020603050405020304" pitchFamily="18" charset="0"/>
                <a:cs typeface="Times New Roman" panose="02020603050405020304" pitchFamily="18" charset="0"/>
              </a:rPr>
              <a:t>Le système de défense interne : le système immunitaire.</a:t>
            </a:r>
          </a:p>
        </p:txBody>
      </p:sp>
      <p:sp>
        <p:nvSpPr>
          <p:cNvPr id="7" name="ZoneTexte 6">
            <a:extLst>
              <a:ext uri="{FF2B5EF4-FFF2-40B4-BE49-F238E27FC236}">
                <a16:creationId xmlns:a16="http://schemas.microsoft.com/office/drawing/2014/main" id="{986759B1-ED66-FAE1-AFB8-063D903A518A}"/>
              </a:ext>
            </a:extLst>
          </p:cNvPr>
          <p:cNvSpPr txBox="1"/>
          <p:nvPr/>
        </p:nvSpPr>
        <p:spPr>
          <a:xfrm>
            <a:off x="2261420" y="1025634"/>
            <a:ext cx="6096000" cy="400110"/>
          </a:xfrm>
          <a:prstGeom prst="rect">
            <a:avLst/>
          </a:prstGeom>
          <a:noFill/>
        </p:spPr>
        <p:txBody>
          <a:bodyPr wrap="square">
            <a:spAutoFit/>
          </a:bodyPr>
          <a:lstStyle/>
          <a:p>
            <a:pPr indent="226695" algn="just">
              <a:spcBef>
                <a:spcPts val="200"/>
              </a:spcBef>
            </a:pPr>
            <a:r>
              <a:rPr lang="fr-FR" sz="2000" b="1" kern="100" dirty="0">
                <a:effectLst/>
                <a:latin typeface="Linux Libertine"/>
                <a:ea typeface="Times New Roman" panose="02020603050405020304" pitchFamily="18" charset="0"/>
                <a:cs typeface="Times New Roman" panose="02020603050405020304" pitchFamily="18" charset="0"/>
              </a:rPr>
              <a:t>Mécanismes d’action</a:t>
            </a:r>
          </a:p>
        </p:txBody>
      </p:sp>
      <p:pic>
        <p:nvPicPr>
          <p:cNvPr id="8" name="Image 7">
            <a:extLst>
              <a:ext uri="{FF2B5EF4-FFF2-40B4-BE49-F238E27FC236}">
                <a16:creationId xmlns:a16="http://schemas.microsoft.com/office/drawing/2014/main" id="{2FD1E21B-979B-CE19-B8A0-9060FC582529}"/>
              </a:ext>
            </a:extLst>
          </p:cNvPr>
          <p:cNvPicPr>
            <a:picLocks noChangeAspect="1"/>
          </p:cNvPicPr>
          <p:nvPr/>
        </p:nvPicPr>
        <p:blipFill>
          <a:blip r:embed="rId2"/>
          <a:stretch>
            <a:fillRect/>
          </a:stretch>
        </p:blipFill>
        <p:spPr>
          <a:xfrm>
            <a:off x="2656491" y="1425744"/>
            <a:ext cx="7047947" cy="5358852"/>
          </a:xfrm>
          <a:prstGeom prst="rect">
            <a:avLst/>
          </a:prstGeom>
        </p:spPr>
      </p:pic>
    </p:spTree>
    <p:extLst>
      <p:ext uri="{BB962C8B-B14F-4D97-AF65-F5344CB8AC3E}">
        <p14:creationId xmlns:p14="http://schemas.microsoft.com/office/powerpoint/2010/main" val="6518727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F0E744-B7D7-F724-0165-8721B87727AB}"/>
              </a:ext>
            </a:extLst>
          </p:cNvPr>
          <p:cNvSpPr txBox="1"/>
          <p:nvPr/>
        </p:nvSpPr>
        <p:spPr>
          <a:xfrm>
            <a:off x="208936" y="1425744"/>
            <a:ext cx="6582696" cy="369332"/>
          </a:xfrm>
          <a:prstGeom prst="rect">
            <a:avLst/>
          </a:prstGeom>
          <a:noFill/>
        </p:spPr>
        <p:txBody>
          <a:bodyPr wrap="square" rtlCol="0">
            <a:spAutoFit/>
          </a:bodyPr>
          <a:lstStyle/>
          <a:p>
            <a:pPr indent="226695" algn="just">
              <a:spcBef>
                <a:spcPts val="200"/>
              </a:spcBef>
            </a:pPr>
            <a:r>
              <a:rPr lang="fr-FR" sz="1800" kern="100" dirty="0">
                <a:effectLst/>
                <a:latin typeface="Linux Libertine"/>
                <a:ea typeface="Aptos" panose="020B0004020202020204" pitchFamily="34" charset="0"/>
                <a:cs typeface="Times New Roman" panose="02020603050405020304" pitchFamily="18" charset="0"/>
              </a:rPr>
              <a:t> </a:t>
            </a:r>
          </a:p>
        </p:txBody>
      </p:sp>
      <p:sp>
        <p:nvSpPr>
          <p:cNvPr id="3" name="ZoneTexte 2">
            <a:extLst>
              <a:ext uri="{FF2B5EF4-FFF2-40B4-BE49-F238E27FC236}">
                <a16:creationId xmlns:a16="http://schemas.microsoft.com/office/drawing/2014/main" id="{06AF2B90-2004-F582-7F26-200FE39299BA}"/>
              </a:ext>
            </a:extLst>
          </p:cNvPr>
          <p:cNvSpPr txBox="1"/>
          <p:nvPr/>
        </p:nvSpPr>
        <p:spPr>
          <a:xfrm>
            <a:off x="1568245" y="256882"/>
            <a:ext cx="10446774" cy="307777"/>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a:t>
            </a:r>
            <a:r>
              <a:rPr lang="fr-FR" sz="11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cours des âges  Les agents infectieux </a:t>
            </a:r>
            <a:r>
              <a:rPr lang="fr-FR" sz="12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Le rempart Les alliés </a:t>
            </a:r>
            <a:r>
              <a:rPr lang="fr-FR" sz="1400" kern="100" dirty="0">
                <a:effectLst/>
                <a:latin typeface="Linux Libertine"/>
                <a:ea typeface="Times New Roman" panose="02020603050405020304" pitchFamily="18" charset="0"/>
                <a:cs typeface="Times New Roman" panose="02020603050405020304" pitchFamily="18" charset="0"/>
              </a:rPr>
              <a:t>Le système de défense interne : le système immunitaire</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a:t>
            </a:r>
          </a:p>
        </p:txBody>
      </p:sp>
      <p:sp>
        <p:nvSpPr>
          <p:cNvPr id="4" name="ZoneTexte 3">
            <a:extLst>
              <a:ext uri="{FF2B5EF4-FFF2-40B4-BE49-F238E27FC236}">
                <a16:creationId xmlns:a16="http://schemas.microsoft.com/office/drawing/2014/main" id="{7E8E2920-1F61-768D-79FA-FC5D27F1DD50}"/>
              </a:ext>
            </a:extLst>
          </p:cNvPr>
          <p:cNvSpPr txBox="1"/>
          <p:nvPr/>
        </p:nvSpPr>
        <p:spPr>
          <a:xfrm>
            <a:off x="2128683" y="564659"/>
            <a:ext cx="9552039" cy="461665"/>
          </a:xfrm>
          <a:prstGeom prst="rect">
            <a:avLst/>
          </a:prstGeom>
          <a:noFill/>
        </p:spPr>
        <p:txBody>
          <a:bodyPr wrap="square" rtlCol="0">
            <a:spAutoFit/>
          </a:bodyPr>
          <a:lstStyle/>
          <a:p>
            <a:pPr indent="226695" algn="just">
              <a:spcBef>
                <a:spcPts val="200"/>
              </a:spcBef>
            </a:pPr>
            <a:r>
              <a:rPr lang="fr-FR" sz="2400" b="1" kern="100" dirty="0">
                <a:effectLst/>
                <a:latin typeface="Linux Libertine"/>
                <a:ea typeface="Times New Roman" panose="02020603050405020304" pitchFamily="18" charset="0"/>
                <a:cs typeface="Times New Roman" panose="02020603050405020304" pitchFamily="18" charset="0"/>
              </a:rPr>
              <a:t>Le système de défense interne : le système immunitaire.</a:t>
            </a:r>
          </a:p>
        </p:txBody>
      </p:sp>
      <p:sp>
        <p:nvSpPr>
          <p:cNvPr id="7" name="ZoneTexte 6">
            <a:extLst>
              <a:ext uri="{FF2B5EF4-FFF2-40B4-BE49-F238E27FC236}">
                <a16:creationId xmlns:a16="http://schemas.microsoft.com/office/drawing/2014/main" id="{986759B1-ED66-FAE1-AFB8-063D903A518A}"/>
              </a:ext>
            </a:extLst>
          </p:cNvPr>
          <p:cNvSpPr txBox="1"/>
          <p:nvPr/>
        </p:nvSpPr>
        <p:spPr>
          <a:xfrm>
            <a:off x="2261419" y="1025634"/>
            <a:ext cx="7678993" cy="369332"/>
          </a:xfrm>
          <a:prstGeom prst="rect">
            <a:avLst/>
          </a:prstGeom>
          <a:noFill/>
        </p:spPr>
        <p:txBody>
          <a:bodyPr wrap="square">
            <a:spAutoFit/>
          </a:bodyPr>
          <a:lstStyle/>
          <a:p>
            <a:pPr indent="226695" algn="just">
              <a:spcBef>
                <a:spcPts val="200"/>
              </a:spcBef>
            </a:pPr>
            <a:r>
              <a:rPr lang="fr-FR" sz="1800" b="1" kern="100" dirty="0">
                <a:effectLst/>
                <a:latin typeface="Linux Libertine"/>
                <a:ea typeface="Times New Roman" panose="02020603050405020304" pitchFamily="18" charset="0"/>
                <a:cs typeface="Times New Roman" panose="02020603050405020304" pitchFamily="18" charset="0"/>
              </a:rPr>
              <a:t>Les cellules </a:t>
            </a:r>
            <a:r>
              <a:rPr lang="fr-FR" sz="1800" b="0" i="1" kern="100" dirty="0">
                <a:effectLst/>
                <a:latin typeface="Linux Libertine"/>
                <a:ea typeface="Times New Roman" panose="02020603050405020304" pitchFamily="18" charset="0"/>
                <a:cs typeface="Times New Roman" panose="02020603050405020304" pitchFamily="18" charset="0"/>
              </a:rPr>
              <a:t>(les soldats)</a:t>
            </a:r>
            <a:r>
              <a:rPr lang="fr-FR" sz="1800" b="1" kern="100" dirty="0">
                <a:effectLst/>
                <a:latin typeface="Linux Libertine"/>
                <a:ea typeface="Times New Roman" panose="02020603050405020304" pitchFamily="18" charset="0"/>
                <a:cs typeface="Times New Roman" panose="02020603050405020304" pitchFamily="18" charset="0"/>
              </a:rPr>
              <a:t> impliquées dans les défenses immunitaires</a:t>
            </a:r>
          </a:p>
        </p:txBody>
      </p:sp>
      <p:sp>
        <p:nvSpPr>
          <p:cNvPr id="5" name="ZoneTexte 4">
            <a:extLst>
              <a:ext uri="{FF2B5EF4-FFF2-40B4-BE49-F238E27FC236}">
                <a16:creationId xmlns:a16="http://schemas.microsoft.com/office/drawing/2014/main" id="{F7F7F4F2-F547-40EB-1DB1-DB8FBBFC33E7}"/>
              </a:ext>
            </a:extLst>
          </p:cNvPr>
          <p:cNvSpPr txBox="1"/>
          <p:nvPr/>
        </p:nvSpPr>
        <p:spPr>
          <a:xfrm>
            <a:off x="580103" y="1887794"/>
            <a:ext cx="5771536" cy="4401205"/>
          </a:xfrm>
          <a:prstGeom prst="rect">
            <a:avLst/>
          </a:prstGeom>
          <a:noFill/>
        </p:spPr>
        <p:txBody>
          <a:bodyPr wrap="square" rtlCol="0">
            <a:spAutoFit/>
          </a:bodyPr>
          <a:lstStyle/>
          <a:p>
            <a:pPr indent="226695" algn="just">
              <a:spcBef>
                <a:spcPts val="200"/>
              </a:spcBef>
            </a:pPr>
            <a:r>
              <a:rPr lang="fr-FR" sz="2000" b="1" kern="100" dirty="0">
                <a:solidFill>
                  <a:srgbClr val="0A2F40"/>
                </a:solidFill>
                <a:effectLst/>
                <a:latin typeface="Aptos Display" panose="020B0004020202020204" pitchFamily="34" charset="0"/>
                <a:ea typeface="Times New Roman" panose="02020603050405020304" pitchFamily="18" charset="0"/>
                <a:cs typeface="Times New Roman" panose="02020603050405020304" pitchFamily="18" charset="0"/>
              </a:rPr>
              <a:t>Cellules impliquées dans la phagocytose :</a:t>
            </a:r>
          </a:p>
          <a:p>
            <a:pPr indent="226695" algn="just"/>
            <a:r>
              <a:rPr lang="fr-FR" sz="2000" kern="100" dirty="0">
                <a:effectLst/>
                <a:latin typeface="Linux Libertine"/>
                <a:ea typeface="Aptos" panose="020B0004020202020204" pitchFamily="34" charset="0"/>
                <a:cs typeface="Times New Roman" panose="02020603050405020304" pitchFamily="18" charset="0"/>
              </a:rPr>
              <a:t>La phagocytose est un processus mis en œuvre par des cellules immunitaires spécialisées (</a:t>
            </a:r>
            <a:r>
              <a:rPr lang="fr-FR" sz="2000" b="1" kern="100" dirty="0">
                <a:effectLst/>
                <a:latin typeface="Linux Libertine"/>
                <a:ea typeface="Aptos" panose="020B0004020202020204" pitchFamily="34" charset="0"/>
                <a:cs typeface="Times New Roman" panose="02020603050405020304" pitchFamily="18" charset="0"/>
              </a:rPr>
              <a:t>polynucléaires neutrophiles, macrophages, cellules dendritiques</a:t>
            </a:r>
            <a:r>
              <a:rPr lang="fr-FR" sz="2000" kern="100" dirty="0">
                <a:effectLst/>
                <a:latin typeface="Linux Libertine"/>
                <a:ea typeface="Aptos" panose="020B0004020202020204" pitchFamily="34" charset="0"/>
                <a:cs typeface="Times New Roman" panose="02020603050405020304" pitchFamily="18" charset="0"/>
              </a:rPr>
              <a:t>) pour internaliser des micro-organismes. La cellule émet des expansions cytoplasmiques mobiles, les pseudopodes, autour de la cible afin de l’enfermer dans un compartiment, le phagosome. Dans ce phagosome, la cible est dégradée grâce à des armes telles que les formes réactives de l’oxygène et des enzymes déversées dans le phagosome.</a:t>
            </a:r>
          </a:p>
          <a:p>
            <a:r>
              <a:rPr lang="fr-FR" sz="2000" kern="100" dirty="0">
                <a:latin typeface="Linux Libertine"/>
                <a:cs typeface="Times New Roman" panose="02020603050405020304" pitchFamily="18" charset="0"/>
              </a:rPr>
              <a:t>La cellule excrète ensuite des produits de dégradation contenant des </a:t>
            </a:r>
            <a:r>
              <a:rPr lang="fr-FR" sz="2000" b="1" kern="100" dirty="0">
                <a:latin typeface="Linux Libertine"/>
                <a:cs typeface="Times New Roman" panose="02020603050405020304" pitchFamily="18" charset="0"/>
              </a:rPr>
              <a:t>antigènes bactériens</a:t>
            </a:r>
          </a:p>
        </p:txBody>
      </p:sp>
      <p:pic>
        <p:nvPicPr>
          <p:cNvPr id="6" name="Image 5" descr="Une image contenant diagramme, carte, texte&#10;&#10;Description générée automatiquement">
            <a:extLst>
              <a:ext uri="{FF2B5EF4-FFF2-40B4-BE49-F238E27FC236}">
                <a16:creationId xmlns:a16="http://schemas.microsoft.com/office/drawing/2014/main" id="{08EA3B4B-611E-76E8-44DF-6D3778782E8A}"/>
              </a:ext>
            </a:extLst>
          </p:cNvPr>
          <p:cNvPicPr>
            <a:picLocks noChangeAspect="1"/>
          </p:cNvPicPr>
          <p:nvPr/>
        </p:nvPicPr>
        <p:blipFill>
          <a:blip r:embed="rId2"/>
          <a:stretch>
            <a:fillRect/>
          </a:stretch>
        </p:blipFill>
        <p:spPr>
          <a:xfrm>
            <a:off x="6524574" y="2047284"/>
            <a:ext cx="5240594" cy="4518952"/>
          </a:xfrm>
          <a:prstGeom prst="rect">
            <a:avLst/>
          </a:prstGeom>
        </p:spPr>
      </p:pic>
    </p:spTree>
    <p:extLst>
      <p:ext uri="{BB962C8B-B14F-4D97-AF65-F5344CB8AC3E}">
        <p14:creationId xmlns:p14="http://schemas.microsoft.com/office/powerpoint/2010/main" val="11669341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F0E744-B7D7-F724-0165-8721B87727AB}"/>
              </a:ext>
            </a:extLst>
          </p:cNvPr>
          <p:cNvSpPr txBox="1"/>
          <p:nvPr/>
        </p:nvSpPr>
        <p:spPr>
          <a:xfrm>
            <a:off x="208936" y="1425744"/>
            <a:ext cx="6582696" cy="369332"/>
          </a:xfrm>
          <a:prstGeom prst="rect">
            <a:avLst/>
          </a:prstGeom>
          <a:noFill/>
        </p:spPr>
        <p:txBody>
          <a:bodyPr wrap="square" rtlCol="0">
            <a:spAutoFit/>
          </a:bodyPr>
          <a:lstStyle/>
          <a:p>
            <a:pPr indent="226695" algn="just">
              <a:spcBef>
                <a:spcPts val="200"/>
              </a:spcBef>
            </a:pPr>
            <a:r>
              <a:rPr lang="fr-FR" sz="1800" kern="100" dirty="0">
                <a:effectLst/>
                <a:latin typeface="Linux Libertine"/>
                <a:ea typeface="Aptos" panose="020B0004020202020204" pitchFamily="34" charset="0"/>
                <a:cs typeface="Times New Roman" panose="02020603050405020304" pitchFamily="18" charset="0"/>
              </a:rPr>
              <a:t> </a:t>
            </a:r>
          </a:p>
        </p:txBody>
      </p:sp>
      <p:sp>
        <p:nvSpPr>
          <p:cNvPr id="3" name="ZoneTexte 2">
            <a:extLst>
              <a:ext uri="{FF2B5EF4-FFF2-40B4-BE49-F238E27FC236}">
                <a16:creationId xmlns:a16="http://schemas.microsoft.com/office/drawing/2014/main" id="{06AF2B90-2004-F582-7F26-200FE39299BA}"/>
              </a:ext>
            </a:extLst>
          </p:cNvPr>
          <p:cNvSpPr txBox="1"/>
          <p:nvPr/>
        </p:nvSpPr>
        <p:spPr>
          <a:xfrm>
            <a:off x="1568245" y="256882"/>
            <a:ext cx="10446774" cy="307777"/>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a:t>
            </a:r>
            <a:r>
              <a:rPr lang="fr-FR" sz="11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cours des âges  Les agents infectieux </a:t>
            </a:r>
            <a:r>
              <a:rPr lang="fr-FR" sz="12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Le rempart Les alliés </a:t>
            </a:r>
            <a:r>
              <a:rPr lang="fr-FR" sz="1400" kern="100" dirty="0">
                <a:effectLst/>
                <a:latin typeface="Linux Libertine"/>
                <a:ea typeface="Times New Roman" panose="02020603050405020304" pitchFamily="18" charset="0"/>
                <a:cs typeface="Times New Roman" panose="02020603050405020304" pitchFamily="18" charset="0"/>
              </a:rPr>
              <a:t>Le système de défense interne : le système immunitaire</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a:t>
            </a:r>
          </a:p>
        </p:txBody>
      </p:sp>
      <p:sp>
        <p:nvSpPr>
          <p:cNvPr id="4" name="ZoneTexte 3">
            <a:extLst>
              <a:ext uri="{FF2B5EF4-FFF2-40B4-BE49-F238E27FC236}">
                <a16:creationId xmlns:a16="http://schemas.microsoft.com/office/drawing/2014/main" id="{7E8E2920-1F61-768D-79FA-FC5D27F1DD50}"/>
              </a:ext>
            </a:extLst>
          </p:cNvPr>
          <p:cNvSpPr txBox="1"/>
          <p:nvPr/>
        </p:nvSpPr>
        <p:spPr>
          <a:xfrm>
            <a:off x="2128683" y="564659"/>
            <a:ext cx="9552039" cy="461665"/>
          </a:xfrm>
          <a:prstGeom prst="rect">
            <a:avLst/>
          </a:prstGeom>
          <a:noFill/>
        </p:spPr>
        <p:txBody>
          <a:bodyPr wrap="square" rtlCol="0">
            <a:spAutoFit/>
          </a:bodyPr>
          <a:lstStyle/>
          <a:p>
            <a:pPr indent="226695" algn="just">
              <a:spcBef>
                <a:spcPts val="200"/>
              </a:spcBef>
            </a:pPr>
            <a:r>
              <a:rPr lang="fr-FR" sz="2400" b="1" kern="100" dirty="0">
                <a:effectLst/>
                <a:latin typeface="Linux Libertine"/>
                <a:ea typeface="Times New Roman" panose="02020603050405020304" pitchFamily="18" charset="0"/>
                <a:cs typeface="Times New Roman" panose="02020603050405020304" pitchFamily="18" charset="0"/>
              </a:rPr>
              <a:t>Le système de défense interne : le système immunitaire.</a:t>
            </a:r>
          </a:p>
        </p:txBody>
      </p:sp>
      <p:sp>
        <p:nvSpPr>
          <p:cNvPr id="7" name="ZoneTexte 6">
            <a:extLst>
              <a:ext uri="{FF2B5EF4-FFF2-40B4-BE49-F238E27FC236}">
                <a16:creationId xmlns:a16="http://schemas.microsoft.com/office/drawing/2014/main" id="{986759B1-ED66-FAE1-AFB8-063D903A518A}"/>
              </a:ext>
            </a:extLst>
          </p:cNvPr>
          <p:cNvSpPr txBox="1"/>
          <p:nvPr/>
        </p:nvSpPr>
        <p:spPr>
          <a:xfrm>
            <a:off x="2261419" y="1025634"/>
            <a:ext cx="7678993" cy="369332"/>
          </a:xfrm>
          <a:prstGeom prst="rect">
            <a:avLst/>
          </a:prstGeom>
          <a:noFill/>
        </p:spPr>
        <p:txBody>
          <a:bodyPr wrap="square">
            <a:spAutoFit/>
          </a:bodyPr>
          <a:lstStyle/>
          <a:p>
            <a:pPr indent="226695" algn="just">
              <a:spcBef>
                <a:spcPts val="200"/>
              </a:spcBef>
            </a:pPr>
            <a:r>
              <a:rPr lang="fr-FR" sz="1800" b="1" kern="100" dirty="0">
                <a:effectLst/>
                <a:latin typeface="Linux Libertine"/>
                <a:ea typeface="Times New Roman" panose="02020603050405020304" pitchFamily="18" charset="0"/>
                <a:cs typeface="Times New Roman" panose="02020603050405020304" pitchFamily="18" charset="0"/>
              </a:rPr>
              <a:t>Les cellules </a:t>
            </a:r>
            <a:r>
              <a:rPr lang="fr-FR" sz="1800" b="0" i="1" kern="100" dirty="0">
                <a:effectLst/>
                <a:latin typeface="Linux Libertine"/>
                <a:ea typeface="Times New Roman" panose="02020603050405020304" pitchFamily="18" charset="0"/>
                <a:cs typeface="Times New Roman" panose="02020603050405020304" pitchFamily="18" charset="0"/>
              </a:rPr>
              <a:t>(les soldats)</a:t>
            </a:r>
            <a:r>
              <a:rPr lang="fr-FR" sz="1800" b="1" kern="100" dirty="0">
                <a:effectLst/>
                <a:latin typeface="Linux Libertine"/>
                <a:ea typeface="Times New Roman" panose="02020603050405020304" pitchFamily="18" charset="0"/>
                <a:cs typeface="Times New Roman" panose="02020603050405020304" pitchFamily="18" charset="0"/>
              </a:rPr>
              <a:t> impliquées dans les défenses immunitaires</a:t>
            </a:r>
          </a:p>
        </p:txBody>
      </p:sp>
      <p:sp>
        <p:nvSpPr>
          <p:cNvPr id="5" name="ZoneTexte 4">
            <a:extLst>
              <a:ext uri="{FF2B5EF4-FFF2-40B4-BE49-F238E27FC236}">
                <a16:creationId xmlns:a16="http://schemas.microsoft.com/office/drawing/2014/main" id="{F7F7F4F2-F547-40EB-1DB1-DB8FBBFC33E7}"/>
              </a:ext>
            </a:extLst>
          </p:cNvPr>
          <p:cNvSpPr txBox="1"/>
          <p:nvPr/>
        </p:nvSpPr>
        <p:spPr>
          <a:xfrm>
            <a:off x="521109" y="1887409"/>
            <a:ext cx="11159613" cy="4196020"/>
          </a:xfrm>
          <a:prstGeom prst="rect">
            <a:avLst/>
          </a:prstGeom>
          <a:noFill/>
        </p:spPr>
        <p:txBody>
          <a:bodyPr wrap="square" rtlCol="0">
            <a:spAutoFit/>
          </a:bodyPr>
          <a:lstStyle/>
          <a:p>
            <a:pPr indent="226695" algn="just">
              <a:spcAft>
                <a:spcPts val="750"/>
              </a:spcAft>
              <a:buFont typeface="Arial" panose="020B0604020202020204" pitchFamily="34" charset="0"/>
              <a:buChar char="•"/>
            </a:pPr>
            <a:r>
              <a:rPr lang="fr-FR" sz="2000" b="1" kern="100" dirty="0">
                <a:latin typeface="Linux Libertine"/>
                <a:cs typeface="Times New Roman" panose="02020603050405020304" pitchFamily="18" charset="0"/>
              </a:rPr>
              <a:t>Les antigènes</a:t>
            </a:r>
            <a:r>
              <a:rPr lang="fr-FR" sz="2000" kern="100" dirty="0">
                <a:latin typeface="Linux Libertine"/>
                <a:cs typeface="Times New Roman" panose="02020603050405020304" pitchFamily="18" charset="0"/>
              </a:rPr>
              <a:t> (provenant de l’agent infectieux) activent directement les lymphocytes B, qui possèdent des récepteurs spécifiques.</a:t>
            </a:r>
          </a:p>
          <a:p>
            <a:pPr indent="226695" algn="just">
              <a:spcAft>
                <a:spcPts val="750"/>
              </a:spcAft>
              <a:buFont typeface="Arial" panose="020B0604020202020204" pitchFamily="34" charset="0"/>
              <a:buChar char="•"/>
            </a:pPr>
            <a:r>
              <a:rPr lang="fr-FR" sz="2000" b="1" kern="100" dirty="0">
                <a:latin typeface="Linux Libertine"/>
                <a:cs typeface="Times New Roman" panose="02020603050405020304" pitchFamily="18" charset="0"/>
              </a:rPr>
              <a:t>Les lymphocytes B </a:t>
            </a:r>
            <a:r>
              <a:rPr lang="fr-FR" sz="2000" kern="100" dirty="0">
                <a:latin typeface="Linux Libertine"/>
                <a:cs typeface="Times New Roman" panose="02020603050405020304" pitchFamily="18" charset="0"/>
              </a:rPr>
              <a:t>activés deviennent alors </a:t>
            </a:r>
            <a:r>
              <a:rPr lang="fr-FR" sz="2000" b="1" kern="100" dirty="0">
                <a:latin typeface="Linux Libertine"/>
                <a:cs typeface="Times New Roman" panose="02020603050405020304" pitchFamily="18" charset="0"/>
              </a:rPr>
              <a:t>des plasmocytes</a:t>
            </a:r>
            <a:r>
              <a:rPr lang="fr-FR" sz="2000" kern="100" dirty="0">
                <a:latin typeface="Linux Libertine"/>
                <a:cs typeface="Times New Roman" panose="02020603050405020304" pitchFamily="18" charset="0"/>
              </a:rPr>
              <a:t>, qui vont sécréter des anticorps spécifiques pour la destruction de l’antigène (immunité humorale).</a:t>
            </a:r>
          </a:p>
          <a:p>
            <a:pPr indent="226695" algn="just">
              <a:spcAft>
                <a:spcPts val="750"/>
              </a:spcAft>
              <a:buFont typeface="Arial" panose="020B0604020202020204" pitchFamily="34" charset="0"/>
              <a:buChar char="•"/>
            </a:pPr>
            <a:r>
              <a:rPr lang="fr-FR" sz="2000" b="1" kern="100" dirty="0">
                <a:latin typeface="Linux Libertine"/>
                <a:cs typeface="Times New Roman" panose="02020603050405020304" pitchFamily="18" charset="0"/>
              </a:rPr>
              <a:t>Les antigènes</a:t>
            </a:r>
            <a:r>
              <a:rPr lang="fr-FR" sz="2000" kern="100" dirty="0">
                <a:latin typeface="Linux Libertine"/>
                <a:cs typeface="Times New Roman" panose="02020603050405020304" pitchFamily="18" charset="0"/>
              </a:rPr>
              <a:t> sont aussi présentés à des </a:t>
            </a:r>
            <a:r>
              <a:rPr lang="fr-FR" sz="2000" b="1" kern="100" dirty="0">
                <a:latin typeface="Linux Libertine"/>
                <a:cs typeface="Times New Roman" panose="02020603050405020304" pitchFamily="18" charset="0"/>
              </a:rPr>
              <a:t>lymphocytes T </a:t>
            </a:r>
            <a:r>
              <a:rPr lang="fr-FR" sz="2000" kern="100" dirty="0">
                <a:latin typeface="Linux Libertine"/>
                <a:cs typeface="Times New Roman" panose="02020603050405020304" pitchFamily="18" charset="0"/>
              </a:rPr>
              <a:t>par des cellules présentatrices d’antigènes (ex. : cellules dendritiques).</a:t>
            </a:r>
          </a:p>
          <a:p>
            <a:pPr lvl="1" algn="just">
              <a:spcAft>
                <a:spcPts val="750"/>
              </a:spcAft>
            </a:pPr>
            <a:r>
              <a:rPr lang="fr-FR" sz="2000" kern="100" dirty="0">
                <a:latin typeface="Linux Libertine"/>
                <a:cs typeface="Times New Roman" panose="02020603050405020304" pitchFamily="18" charset="0"/>
              </a:rPr>
              <a:t>​Les cellules présentatrices d’antigènes activent les lymphocytes T, qui se différencient en :</a:t>
            </a:r>
          </a:p>
          <a:p>
            <a:pPr marL="800100" lvl="2" indent="-342900" algn="just">
              <a:buFont typeface="Courier New" panose="02070309020205020404" pitchFamily="49" charset="0"/>
              <a:buChar char="o"/>
            </a:pPr>
            <a:r>
              <a:rPr lang="fr-FR" sz="2000" kern="100" dirty="0">
                <a:latin typeface="Linux Libertine"/>
                <a:cs typeface="Times New Roman" panose="02020603050405020304" pitchFamily="18" charset="0"/>
              </a:rPr>
              <a:t>Lymphocytes T cytotoxiques (CD8+), qui détruisent les cellules infectées (immunité cellulaire).</a:t>
            </a:r>
          </a:p>
          <a:p>
            <a:pPr marL="800100" lvl="2" indent="-342900" algn="just">
              <a:buFont typeface="Courier New" panose="02070309020205020404" pitchFamily="49" charset="0"/>
              <a:buChar char="o"/>
            </a:pPr>
            <a:r>
              <a:rPr lang="fr-FR" sz="2000" kern="100" dirty="0">
                <a:latin typeface="Linux Libertine"/>
                <a:cs typeface="Times New Roman" panose="02020603050405020304" pitchFamily="18" charset="0"/>
              </a:rPr>
              <a:t>Lymphocytes T auxiliaires (CD4+), ou T helper </a:t>
            </a:r>
            <a:r>
              <a:rPr lang="fr-FR" sz="2000" kern="100" dirty="0" err="1">
                <a:latin typeface="Linux Libertine"/>
                <a:cs typeface="Times New Roman" panose="02020603050405020304" pitchFamily="18" charset="0"/>
              </a:rPr>
              <a:t>cells</a:t>
            </a:r>
            <a:r>
              <a:rPr lang="fr-FR" sz="2000" kern="100" dirty="0">
                <a:latin typeface="Linux Libertine"/>
                <a:cs typeface="Times New Roman" panose="02020603050405020304" pitchFamily="18" charset="0"/>
              </a:rPr>
              <a:t>, qui stimulent les lymphocytes B pour produire une plus grande quantité d’anticorps et de cellules mémoire, qui iront ensuite se loger dans la moelle.</a:t>
            </a:r>
          </a:p>
        </p:txBody>
      </p:sp>
    </p:spTree>
    <p:extLst>
      <p:ext uri="{BB962C8B-B14F-4D97-AF65-F5344CB8AC3E}">
        <p14:creationId xmlns:p14="http://schemas.microsoft.com/office/powerpoint/2010/main" val="4760188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F0E744-B7D7-F724-0165-8721B87727AB}"/>
              </a:ext>
            </a:extLst>
          </p:cNvPr>
          <p:cNvSpPr txBox="1"/>
          <p:nvPr/>
        </p:nvSpPr>
        <p:spPr>
          <a:xfrm>
            <a:off x="208936" y="1425744"/>
            <a:ext cx="6582696" cy="369332"/>
          </a:xfrm>
          <a:prstGeom prst="rect">
            <a:avLst/>
          </a:prstGeom>
          <a:noFill/>
        </p:spPr>
        <p:txBody>
          <a:bodyPr wrap="square" rtlCol="0">
            <a:spAutoFit/>
          </a:bodyPr>
          <a:lstStyle/>
          <a:p>
            <a:pPr indent="226695" algn="just">
              <a:spcBef>
                <a:spcPts val="200"/>
              </a:spcBef>
            </a:pPr>
            <a:r>
              <a:rPr lang="fr-FR" sz="1800" kern="100" dirty="0">
                <a:effectLst/>
                <a:latin typeface="Linux Libertine"/>
                <a:ea typeface="Aptos" panose="020B0004020202020204" pitchFamily="34" charset="0"/>
                <a:cs typeface="Times New Roman" panose="02020603050405020304" pitchFamily="18" charset="0"/>
              </a:rPr>
              <a:t> </a:t>
            </a:r>
          </a:p>
        </p:txBody>
      </p:sp>
      <p:sp>
        <p:nvSpPr>
          <p:cNvPr id="3" name="ZoneTexte 2">
            <a:extLst>
              <a:ext uri="{FF2B5EF4-FFF2-40B4-BE49-F238E27FC236}">
                <a16:creationId xmlns:a16="http://schemas.microsoft.com/office/drawing/2014/main" id="{06AF2B90-2004-F582-7F26-200FE39299BA}"/>
              </a:ext>
            </a:extLst>
          </p:cNvPr>
          <p:cNvSpPr txBox="1"/>
          <p:nvPr/>
        </p:nvSpPr>
        <p:spPr>
          <a:xfrm>
            <a:off x="1568245" y="256882"/>
            <a:ext cx="10446774" cy="307777"/>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a:t>
            </a:r>
            <a:r>
              <a:rPr lang="fr-FR" sz="11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cours des âges  Les agents infectieux </a:t>
            </a:r>
            <a:r>
              <a:rPr lang="fr-FR" sz="12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Le rempart Les alliés </a:t>
            </a:r>
            <a:r>
              <a:rPr lang="fr-FR" sz="1400" kern="100" dirty="0">
                <a:effectLst/>
                <a:latin typeface="Linux Libertine"/>
                <a:ea typeface="Times New Roman" panose="02020603050405020304" pitchFamily="18" charset="0"/>
                <a:cs typeface="Times New Roman" panose="02020603050405020304" pitchFamily="18" charset="0"/>
              </a:rPr>
              <a:t>Le système de défense interne : le système immunitaire</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a:t>
            </a:r>
          </a:p>
        </p:txBody>
      </p:sp>
      <p:sp>
        <p:nvSpPr>
          <p:cNvPr id="4" name="ZoneTexte 3">
            <a:extLst>
              <a:ext uri="{FF2B5EF4-FFF2-40B4-BE49-F238E27FC236}">
                <a16:creationId xmlns:a16="http://schemas.microsoft.com/office/drawing/2014/main" id="{7E8E2920-1F61-768D-79FA-FC5D27F1DD50}"/>
              </a:ext>
            </a:extLst>
          </p:cNvPr>
          <p:cNvSpPr txBox="1"/>
          <p:nvPr/>
        </p:nvSpPr>
        <p:spPr>
          <a:xfrm>
            <a:off x="2128683" y="564659"/>
            <a:ext cx="9552039" cy="461665"/>
          </a:xfrm>
          <a:prstGeom prst="rect">
            <a:avLst/>
          </a:prstGeom>
          <a:noFill/>
        </p:spPr>
        <p:txBody>
          <a:bodyPr wrap="square" rtlCol="0">
            <a:spAutoFit/>
          </a:bodyPr>
          <a:lstStyle/>
          <a:p>
            <a:pPr indent="226695" algn="just">
              <a:spcBef>
                <a:spcPts val="200"/>
              </a:spcBef>
            </a:pPr>
            <a:r>
              <a:rPr lang="fr-FR" sz="2400" b="1" kern="100" dirty="0">
                <a:effectLst/>
                <a:latin typeface="Linux Libertine"/>
                <a:ea typeface="Times New Roman" panose="02020603050405020304" pitchFamily="18" charset="0"/>
                <a:cs typeface="Times New Roman" panose="02020603050405020304" pitchFamily="18" charset="0"/>
              </a:rPr>
              <a:t>Le système de défense interne : le système immunitaire.</a:t>
            </a:r>
          </a:p>
        </p:txBody>
      </p:sp>
      <p:sp>
        <p:nvSpPr>
          <p:cNvPr id="7" name="ZoneTexte 6">
            <a:extLst>
              <a:ext uri="{FF2B5EF4-FFF2-40B4-BE49-F238E27FC236}">
                <a16:creationId xmlns:a16="http://schemas.microsoft.com/office/drawing/2014/main" id="{986759B1-ED66-FAE1-AFB8-063D903A518A}"/>
              </a:ext>
            </a:extLst>
          </p:cNvPr>
          <p:cNvSpPr txBox="1"/>
          <p:nvPr/>
        </p:nvSpPr>
        <p:spPr>
          <a:xfrm>
            <a:off x="2261419" y="1025634"/>
            <a:ext cx="7678993" cy="369332"/>
          </a:xfrm>
          <a:prstGeom prst="rect">
            <a:avLst/>
          </a:prstGeom>
          <a:noFill/>
        </p:spPr>
        <p:txBody>
          <a:bodyPr wrap="square">
            <a:spAutoFit/>
          </a:bodyPr>
          <a:lstStyle/>
          <a:p>
            <a:pPr indent="226695" algn="just">
              <a:spcBef>
                <a:spcPts val="200"/>
              </a:spcBef>
            </a:pPr>
            <a:r>
              <a:rPr lang="fr-FR" sz="1800" b="1" kern="100" dirty="0">
                <a:effectLst/>
                <a:latin typeface="Linux Libertine"/>
                <a:ea typeface="Times New Roman" panose="02020603050405020304" pitchFamily="18" charset="0"/>
                <a:cs typeface="Times New Roman" panose="02020603050405020304" pitchFamily="18" charset="0"/>
              </a:rPr>
              <a:t>Les cellules </a:t>
            </a:r>
            <a:r>
              <a:rPr lang="fr-FR" sz="1800" b="0" i="1" kern="100" dirty="0">
                <a:effectLst/>
                <a:latin typeface="Linux Libertine"/>
                <a:ea typeface="Times New Roman" panose="02020603050405020304" pitchFamily="18" charset="0"/>
                <a:cs typeface="Times New Roman" panose="02020603050405020304" pitchFamily="18" charset="0"/>
              </a:rPr>
              <a:t>(les soldats)</a:t>
            </a:r>
            <a:r>
              <a:rPr lang="fr-FR" sz="1800" b="1" kern="100" dirty="0">
                <a:effectLst/>
                <a:latin typeface="Linux Libertine"/>
                <a:ea typeface="Times New Roman" panose="02020603050405020304" pitchFamily="18" charset="0"/>
                <a:cs typeface="Times New Roman" panose="02020603050405020304" pitchFamily="18" charset="0"/>
              </a:rPr>
              <a:t> impliquées dans les défenses immunitaires</a:t>
            </a:r>
          </a:p>
        </p:txBody>
      </p:sp>
      <p:sp>
        <p:nvSpPr>
          <p:cNvPr id="5" name="ZoneTexte 4">
            <a:extLst>
              <a:ext uri="{FF2B5EF4-FFF2-40B4-BE49-F238E27FC236}">
                <a16:creationId xmlns:a16="http://schemas.microsoft.com/office/drawing/2014/main" id="{F7F7F4F2-F547-40EB-1DB1-DB8FBBFC33E7}"/>
              </a:ext>
            </a:extLst>
          </p:cNvPr>
          <p:cNvSpPr txBox="1"/>
          <p:nvPr/>
        </p:nvSpPr>
        <p:spPr>
          <a:xfrm>
            <a:off x="757084" y="1394966"/>
            <a:ext cx="8052619" cy="5386090"/>
          </a:xfrm>
          <a:prstGeom prst="rect">
            <a:avLst/>
          </a:prstGeom>
          <a:noFill/>
        </p:spPr>
        <p:txBody>
          <a:bodyPr wrap="square" rtlCol="0">
            <a:spAutoFit/>
          </a:bodyPr>
          <a:lstStyle/>
          <a:p>
            <a:pPr indent="226695" algn="just">
              <a:spcBef>
                <a:spcPts val="200"/>
              </a:spcBef>
            </a:pPr>
            <a:r>
              <a:rPr lang="fr-FR" sz="2000" b="1" kern="100" dirty="0">
                <a:solidFill>
                  <a:srgbClr val="0A2F40"/>
                </a:solidFill>
                <a:effectLst/>
                <a:latin typeface="Aptos Display" panose="020B0004020202020204" pitchFamily="34" charset="0"/>
                <a:ea typeface="Times New Roman" panose="02020603050405020304" pitchFamily="18" charset="0"/>
                <a:cs typeface="Times New Roman" panose="02020603050405020304" pitchFamily="18" charset="0"/>
              </a:rPr>
              <a:t>Les lymphocytes :</a:t>
            </a:r>
          </a:p>
          <a:p>
            <a:pPr indent="226695" algn="just"/>
            <a:r>
              <a:rPr lang="fr-FR" sz="1800" b="1" kern="100" dirty="0">
                <a:effectLst/>
                <a:latin typeface="Linux Libertine"/>
                <a:ea typeface="Aptos" panose="020B0004020202020204" pitchFamily="34" charset="0"/>
                <a:cs typeface="Times New Roman" panose="02020603050405020304" pitchFamily="18" charset="0"/>
              </a:rPr>
              <a:t>Lymphocytes B</a:t>
            </a:r>
            <a:endParaRPr lang="fr-FR" sz="1800" kern="100" dirty="0">
              <a:effectLst/>
              <a:latin typeface="Linux Libertine"/>
              <a:ea typeface="Aptos" panose="020B0004020202020204" pitchFamily="34" charset="0"/>
              <a:cs typeface="Times New Roman" panose="02020603050405020304" pitchFamily="18" charset="0"/>
            </a:endParaRPr>
          </a:p>
          <a:p>
            <a:pPr indent="226695" algn="just"/>
            <a:r>
              <a:rPr lang="fr-FR" sz="1800" kern="100" dirty="0">
                <a:effectLst/>
                <a:latin typeface="Linux Libertine"/>
                <a:ea typeface="Aptos" panose="020B0004020202020204" pitchFamily="34" charset="0"/>
                <a:cs typeface="Times New Roman" panose="02020603050405020304" pitchFamily="18" charset="0"/>
              </a:rPr>
              <a:t>Environ 5 à 15% des lymphocytes du sang sont des lymphocytes B; ils sont également présents dans la moelle, la rate, les ganglions lymphatiques, et le tissu lymphoïde associé aux muqueuses.</a:t>
            </a:r>
          </a:p>
          <a:p>
            <a:pPr indent="226695" algn="just"/>
            <a:r>
              <a:rPr lang="fr-FR" sz="1800" kern="100" dirty="0">
                <a:effectLst/>
                <a:latin typeface="Linux Libertine"/>
                <a:ea typeface="Aptos" panose="020B0004020202020204" pitchFamily="34" charset="0"/>
                <a:cs typeface="Times New Roman" panose="02020603050405020304" pitchFamily="18" charset="0"/>
              </a:rPr>
              <a:t> Leur fonction première est de se développer en plasmocytes, qui fabriquent et sécrètent les anticorps.</a:t>
            </a:r>
          </a:p>
          <a:p>
            <a:pPr indent="226695" algn="just"/>
            <a:r>
              <a:rPr lang="fr-FR" sz="1800" kern="100" dirty="0">
                <a:effectLst/>
                <a:latin typeface="Linux Libertine"/>
                <a:ea typeface="Aptos" panose="020B0004020202020204" pitchFamily="34" charset="0"/>
                <a:cs typeface="Times New Roman" panose="02020603050405020304" pitchFamily="18" charset="0"/>
              </a:rPr>
              <a:t> Leur réponse à l'antigène a 2 stades:</a:t>
            </a:r>
          </a:p>
          <a:p>
            <a:pPr indent="226695" algn="just"/>
            <a:r>
              <a:rPr lang="fr-FR" sz="1800" kern="100" dirty="0">
                <a:effectLst/>
                <a:latin typeface="Linux Libertine"/>
                <a:ea typeface="Aptos" panose="020B0004020202020204" pitchFamily="34" charset="0"/>
                <a:cs typeface="Times New Roman" panose="02020603050405020304" pitchFamily="18" charset="0"/>
              </a:rPr>
              <a:t> </a:t>
            </a:r>
            <a:r>
              <a:rPr lang="fr-FR" sz="1800" b="1" u="sng" kern="100" dirty="0">
                <a:effectLst/>
                <a:latin typeface="Linux Libertine"/>
                <a:ea typeface="Aptos" panose="020B0004020202020204" pitchFamily="34" charset="0"/>
                <a:cs typeface="Times New Roman" panose="02020603050405020304" pitchFamily="18" charset="0"/>
              </a:rPr>
              <a:t>Réponse immunitaire primaire </a:t>
            </a:r>
            <a:r>
              <a:rPr lang="fr-FR" sz="1800" kern="100" dirty="0">
                <a:effectLst/>
                <a:latin typeface="Linux Libertine"/>
                <a:ea typeface="Aptos" panose="020B0004020202020204" pitchFamily="34" charset="0"/>
                <a:cs typeface="Times New Roman" panose="02020603050405020304" pitchFamily="18" charset="0"/>
              </a:rPr>
              <a:t>: lorsque les lymphocytes B matures naïfs rencontrent pour la première fois l'antigène, ils se transforment en lymphoblastes, subissent une prolifération clonale et se différencient en lymphocytes mémoires, qui pourront ultérieurement induire une réponse contre le même antigène ou en plasmocytes matures secrétant des anticorps. </a:t>
            </a:r>
            <a:r>
              <a:rPr lang="fr-FR" sz="1800" b="1" kern="100" dirty="0">
                <a:effectLst/>
                <a:latin typeface="Linux Libertine"/>
                <a:ea typeface="Aptos" panose="020B0004020202020204" pitchFamily="34" charset="0"/>
                <a:cs typeface="Times New Roman" panose="02020603050405020304" pitchFamily="18" charset="0"/>
              </a:rPr>
              <a:t>Après la première exposition</a:t>
            </a:r>
            <a:r>
              <a:rPr lang="fr-FR" sz="1800" kern="100" dirty="0">
                <a:effectLst/>
                <a:latin typeface="Linux Libertine"/>
                <a:ea typeface="Aptos" panose="020B0004020202020204" pitchFamily="34" charset="0"/>
                <a:cs typeface="Times New Roman" panose="02020603050405020304" pitchFamily="18" charset="0"/>
              </a:rPr>
              <a:t>, il existe une période de latence de plusieurs jours avant que les anticorps soient produits. Initialement, seules les </a:t>
            </a:r>
            <a:r>
              <a:rPr lang="fr-FR" sz="1800" b="1" kern="100" dirty="0">
                <a:effectLst/>
                <a:latin typeface="Linux Libertine"/>
                <a:ea typeface="Aptos" panose="020B0004020202020204" pitchFamily="34" charset="0"/>
                <a:cs typeface="Times New Roman" panose="02020603050405020304" pitchFamily="18" charset="0"/>
              </a:rPr>
              <a:t>IgM </a:t>
            </a:r>
            <a:r>
              <a:rPr lang="fr-FR" sz="1800" kern="100" dirty="0">
                <a:effectLst/>
                <a:latin typeface="Linux Libertine"/>
                <a:ea typeface="Aptos" panose="020B0004020202020204" pitchFamily="34" charset="0"/>
                <a:cs typeface="Times New Roman" panose="02020603050405020304" pitchFamily="18" charset="0"/>
              </a:rPr>
              <a:t>sont synthétisées. Après cela, avec l'aide des lymphocytes T, les lymphocytes B peuvent réorganiser leurs gènes d'</a:t>
            </a:r>
            <a:r>
              <a:rPr lang="fr-FR" sz="1800" kern="100" dirty="0" err="1">
                <a:effectLst/>
                <a:latin typeface="Linux Libertine"/>
                <a:ea typeface="Aptos" panose="020B0004020202020204" pitchFamily="34" charset="0"/>
                <a:cs typeface="Times New Roman" panose="02020603050405020304" pitchFamily="18" charset="0"/>
              </a:rPr>
              <a:t>Ig</a:t>
            </a:r>
            <a:r>
              <a:rPr lang="fr-FR" sz="1800" kern="100" dirty="0">
                <a:effectLst/>
                <a:latin typeface="Linux Libertine"/>
                <a:ea typeface="Aptos" panose="020B0004020202020204" pitchFamily="34" charset="0"/>
                <a:cs typeface="Times New Roman" panose="02020603050405020304" pitchFamily="18" charset="0"/>
              </a:rPr>
              <a:t> et subir une commutation de classe pour produire des IgG, des </a:t>
            </a:r>
            <a:r>
              <a:rPr lang="fr-FR" sz="1800" kern="100" dirty="0" err="1">
                <a:effectLst/>
                <a:latin typeface="Linux Libertine"/>
                <a:ea typeface="Aptos" panose="020B0004020202020204" pitchFamily="34" charset="0"/>
                <a:cs typeface="Times New Roman" panose="02020603050405020304" pitchFamily="18" charset="0"/>
              </a:rPr>
              <a:t>IgA</a:t>
            </a:r>
            <a:r>
              <a:rPr lang="fr-FR" sz="1800" kern="100" dirty="0">
                <a:effectLst/>
                <a:latin typeface="Linux Libertine"/>
                <a:ea typeface="Aptos" panose="020B0004020202020204" pitchFamily="34" charset="0"/>
                <a:cs typeface="Times New Roman" panose="02020603050405020304" pitchFamily="18" charset="0"/>
              </a:rPr>
              <a:t> ou des IgE spécifiques de l'antigène. Ainsi, lors de la première exposition, la </a:t>
            </a:r>
            <a:r>
              <a:rPr lang="fr-FR" sz="1800" b="1" kern="100" dirty="0">
                <a:effectLst/>
                <a:latin typeface="Linux Libertine"/>
                <a:ea typeface="Aptos" panose="020B0004020202020204" pitchFamily="34" charset="0"/>
                <a:cs typeface="Times New Roman" panose="02020603050405020304" pitchFamily="18" charset="0"/>
              </a:rPr>
              <a:t>réponse est lente et procure initialement une immunité protectrice limitée.</a:t>
            </a:r>
          </a:p>
        </p:txBody>
      </p:sp>
      <p:pic>
        <p:nvPicPr>
          <p:cNvPr id="8" name="Image 7">
            <a:extLst>
              <a:ext uri="{FF2B5EF4-FFF2-40B4-BE49-F238E27FC236}">
                <a16:creationId xmlns:a16="http://schemas.microsoft.com/office/drawing/2014/main" id="{0F33DAEE-1599-8303-C941-0023CDBA8914}"/>
              </a:ext>
            </a:extLst>
          </p:cNvPr>
          <p:cNvPicPr>
            <a:picLocks noChangeAspect="1"/>
          </p:cNvPicPr>
          <p:nvPr/>
        </p:nvPicPr>
        <p:blipFill>
          <a:blip r:embed="rId2"/>
          <a:stretch>
            <a:fillRect/>
          </a:stretch>
        </p:blipFill>
        <p:spPr>
          <a:xfrm>
            <a:off x="8968838" y="2133600"/>
            <a:ext cx="3134671" cy="4055344"/>
          </a:xfrm>
          <a:prstGeom prst="rect">
            <a:avLst/>
          </a:prstGeom>
        </p:spPr>
      </p:pic>
    </p:spTree>
    <p:extLst>
      <p:ext uri="{BB962C8B-B14F-4D97-AF65-F5344CB8AC3E}">
        <p14:creationId xmlns:p14="http://schemas.microsoft.com/office/powerpoint/2010/main" val="2408774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F0E744-B7D7-F724-0165-8721B87727AB}"/>
              </a:ext>
            </a:extLst>
          </p:cNvPr>
          <p:cNvSpPr txBox="1"/>
          <p:nvPr/>
        </p:nvSpPr>
        <p:spPr>
          <a:xfrm>
            <a:off x="560440" y="2100431"/>
            <a:ext cx="11277599" cy="2631490"/>
          </a:xfrm>
          <a:prstGeom prst="rect">
            <a:avLst/>
          </a:prstGeom>
          <a:noFill/>
        </p:spPr>
        <p:txBody>
          <a:bodyPr wrap="square" rtlCol="0">
            <a:spAutoFit/>
          </a:bodyPr>
          <a:lstStyle/>
          <a:p>
            <a:pPr indent="226695" algn="just">
              <a:spcBef>
                <a:spcPts val="200"/>
              </a:spcBef>
            </a:pPr>
            <a:r>
              <a:rPr lang="fr-FR" sz="3200" b="1" kern="100" dirty="0">
                <a:effectLst/>
                <a:latin typeface="Linux Libertine"/>
                <a:ea typeface="Times New Roman" panose="02020603050405020304" pitchFamily="18" charset="0"/>
                <a:cs typeface="Times New Roman" panose="02020603050405020304" pitchFamily="18" charset="0"/>
              </a:rPr>
              <a:t>Les maladies infectieuses au cours des âges</a:t>
            </a:r>
          </a:p>
          <a:p>
            <a:pPr indent="226695" algn="just">
              <a:spcBef>
                <a:spcPts val="200"/>
              </a:spcBef>
            </a:pPr>
            <a:r>
              <a:rPr lang="fr-FR" sz="32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Les agents infectieux</a:t>
            </a:r>
          </a:p>
          <a:p>
            <a:pPr indent="226695" algn="just">
              <a:spcBef>
                <a:spcPts val="200"/>
              </a:spcBef>
            </a:pPr>
            <a:r>
              <a:rPr lang="fr-FR" sz="32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 rempart : barrières naturelles (peau et muqueuses) Les alliés : bactéries saprophytes et autres alliés</a:t>
            </a:r>
          </a:p>
          <a:p>
            <a:pPr indent="226695" algn="just">
              <a:spcBef>
                <a:spcPts val="200"/>
              </a:spcBef>
            </a:pPr>
            <a:r>
              <a:rPr lang="fr-FR" sz="32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 système de défense interne : le système immunitaire.</a:t>
            </a:r>
          </a:p>
        </p:txBody>
      </p:sp>
      <p:sp>
        <p:nvSpPr>
          <p:cNvPr id="3" name="ZoneTexte 2">
            <a:extLst>
              <a:ext uri="{FF2B5EF4-FFF2-40B4-BE49-F238E27FC236}">
                <a16:creationId xmlns:a16="http://schemas.microsoft.com/office/drawing/2014/main" id="{D074A73B-3298-49D5-3E65-A0BFCE5C5293}"/>
              </a:ext>
            </a:extLst>
          </p:cNvPr>
          <p:cNvSpPr txBox="1"/>
          <p:nvPr/>
        </p:nvSpPr>
        <p:spPr>
          <a:xfrm>
            <a:off x="1568245" y="256882"/>
            <a:ext cx="9866671" cy="261610"/>
          </a:xfrm>
          <a:prstGeom prst="rect">
            <a:avLst/>
          </a:prstGeom>
          <a:noFill/>
        </p:spPr>
        <p:txBody>
          <a:bodyPr wrap="square" rtlCol="0">
            <a:spAutoFit/>
          </a:bodyPr>
          <a:lstStyle/>
          <a:p>
            <a:pPr indent="226695" algn="just">
              <a:spcBef>
                <a:spcPts val="200"/>
              </a:spcBef>
            </a:pPr>
            <a:r>
              <a:rPr lang="fr-FR" sz="1100" b="1" kern="100" dirty="0">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Les agents infectieux Le rempart Les alliés Le système de défense interne : le système immunitaire.</a:t>
            </a:r>
          </a:p>
        </p:txBody>
      </p:sp>
    </p:spTree>
    <p:extLst>
      <p:ext uri="{BB962C8B-B14F-4D97-AF65-F5344CB8AC3E}">
        <p14:creationId xmlns:p14="http://schemas.microsoft.com/office/powerpoint/2010/main" val="19075432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F0E744-B7D7-F724-0165-8721B87727AB}"/>
              </a:ext>
            </a:extLst>
          </p:cNvPr>
          <p:cNvSpPr txBox="1"/>
          <p:nvPr/>
        </p:nvSpPr>
        <p:spPr>
          <a:xfrm>
            <a:off x="208936" y="1425744"/>
            <a:ext cx="6582696" cy="369332"/>
          </a:xfrm>
          <a:prstGeom prst="rect">
            <a:avLst/>
          </a:prstGeom>
          <a:noFill/>
        </p:spPr>
        <p:txBody>
          <a:bodyPr wrap="square" rtlCol="0">
            <a:spAutoFit/>
          </a:bodyPr>
          <a:lstStyle/>
          <a:p>
            <a:pPr indent="226695" algn="just">
              <a:spcBef>
                <a:spcPts val="200"/>
              </a:spcBef>
            </a:pPr>
            <a:r>
              <a:rPr lang="fr-FR" sz="1800" kern="100" dirty="0">
                <a:effectLst/>
                <a:latin typeface="Linux Libertine"/>
                <a:ea typeface="Aptos" panose="020B0004020202020204" pitchFamily="34" charset="0"/>
                <a:cs typeface="Times New Roman" panose="02020603050405020304" pitchFamily="18" charset="0"/>
              </a:rPr>
              <a:t> </a:t>
            </a:r>
          </a:p>
        </p:txBody>
      </p:sp>
      <p:sp>
        <p:nvSpPr>
          <p:cNvPr id="3" name="ZoneTexte 2">
            <a:extLst>
              <a:ext uri="{FF2B5EF4-FFF2-40B4-BE49-F238E27FC236}">
                <a16:creationId xmlns:a16="http://schemas.microsoft.com/office/drawing/2014/main" id="{06AF2B90-2004-F582-7F26-200FE39299BA}"/>
              </a:ext>
            </a:extLst>
          </p:cNvPr>
          <p:cNvSpPr txBox="1"/>
          <p:nvPr/>
        </p:nvSpPr>
        <p:spPr>
          <a:xfrm>
            <a:off x="1568245" y="256882"/>
            <a:ext cx="10446774" cy="307777"/>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a:t>
            </a:r>
            <a:r>
              <a:rPr lang="fr-FR" sz="11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cours des âges  Les agents infectieux </a:t>
            </a:r>
            <a:r>
              <a:rPr lang="fr-FR" sz="12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Le rempart Les alliés </a:t>
            </a:r>
            <a:r>
              <a:rPr lang="fr-FR" sz="1400" kern="100" dirty="0">
                <a:effectLst/>
                <a:latin typeface="Linux Libertine"/>
                <a:ea typeface="Times New Roman" panose="02020603050405020304" pitchFamily="18" charset="0"/>
                <a:cs typeface="Times New Roman" panose="02020603050405020304" pitchFamily="18" charset="0"/>
              </a:rPr>
              <a:t>Le système de défense interne : le système immunitaire</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a:t>
            </a:r>
          </a:p>
        </p:txBody>
      </p:sp>
      <p:sp>
        <p:nvSpPr>
          <p:cNvPr id="4" name="ZoneTexte 3">
            <a:extLst>
              <a:ext uri="{FF2B5EF4-FFF2-40B4-BE49-F238E27FC236}">
                <a16:creationId xmlns:a16="http://schemas.microsoft.com/office/drawing/2014/main" id="{7E8E2920-1F61-768D-79FA-FC5D27F1DD50}"/>
              </a:ext>
            </a:extLst>
          </p:cNvPr>
          <p:cNvSpPr txBox="1"/>
          <p:nvPr/>
        </p:nvSpPr>
        <p:spPr>
          <a:xfrm>
            <a:off x="2128683" y="564659"/>
            <a:ext cx="9552039" cy="461665"/>
          </a:xfrm>
          <a:prstGeom prst="rect">
            <a:avLst/>
          </a:prstGeom>
          <a:noFill/>
        </p:spPr>
        <p:txBody>
          <a:bodyPr wrap="square" rtlCol="0">
            <a:spAutoFit/>
          </a:bodyPr>
          <a:lstStyle/>
          <a:p>
            <a:pPr indent="226695" algn="just">
              <a:spcBef>
                <a:spcPts val="200"/>
              </a:spcBef>
            </a:pPr>
            <a:r>
              <a:rPr lang="fr-FR" sz="2400" b="1" kern="100" dirty="0">
                <a:effectLst/>
                <a:latin typeface="Linux Libertine"/>
                <a:ea typeface="Times New Roman" panose="02020603050405020304" pitchFamily="18" charset="0"/>
                <a:cs typeface="Times New Roman" panose="02020603050405020304" pitchFamily="18" charset="0"/>
              </a:rPr>
              <a:t>Le système de défense interne : le système immunitaire.</a:t>
            </a:r>
          </a:p>
        </p:txBody>
      </p:sp>
      <p:sp>
        <p:nvSpPr>
          <p:cNvPr id="7" name="ZoneTexte 6">
            <a:extLst>
              <a:ext uri="{FF2B5EF4-FFF2-40B4-BE49-F238E27FC236}">
                <a16:creationId xmlns:a16="http://schemas.microsoft.com/office/drawing/2014/main" id="{986759B1-ED66-FAE1-AFB8-063D903A518A}"/>
              </a:ext>
            </a:extLst>
          </p:cNvPr>
          <p:cNvSpPr txBox="1"/>
          <p:nvPr/>
        </p:nvSpPr>
        <p:spPr>
          <a:xfrm>
            <a:off x="2261419" y="1025634"/>
            <a:ext cx="7678993" cy="369332"/>
          </a:xfrm>
          <a:prstGeom prst="rect">
            <a:avLst/>
          </a:prstGeom>
          <a:noFill/>
        </p:spPr>
        <p:txBody>
          <a:bodyPr wrap="square">
            <a:spAutoFit/>
          </a:bodyPr>
          <a:lstStyle/>
          <a:p>
            <a:pPr indent="226695" algn="just">
              <a:spcBef>
                <a:spcPts val="200"/>
              </a:spcBef>
            </a:pPr>
            <a:r>
              <a:rPr lang="fr-FR" sz="1800" b="1" kern="100" dirty="0">
                <a:effectLst/>
                <a:latin typeface="Linux Libertine"/>
                <a:ea typeface="Times New Roman" panose="02020603050405020304" pitchFamily="18" charset="0"/>
                <a:cs typeface="Times New Roman" panose="02020603050405020304" pitchFamily="18" charset="0"/>
              </a:rPr>
              <a:t>Les cellules </a:t>
            </a:r>
            <a:r>
              <a:rPr lang="fr-FR" sz="1800" b="0" i="1" kern="100" dirty="0">
                <a:effectLst/>
                <a:latin typeface="Linux Libertine"/>
                <a:ea typeface="Times New Roman" panose="02020603050405020304" pitchFamily="18" charset="0"/>
                <a:cs typeface="Times New Roman" panose="02020603050405020304" pitchFamily="18" charset="0"/>
              </a:rPr>
              <a:t>(les soldats)</a:t>
            </a:r>
            <a:r>
              <a:rPr lang="fr-FR" sz="1800" b="1" kern="100" dirty="0">
                <a:effectLst/>
                <a:latin typeface="Linux Libertine"/>
                <a:ea typeface="Times New Roman" panose="02020603050405020304" pitchFamily="18" charset="0"/>
                <a:cs typeface="Times New Roman" panose="02020603050405020304" pitchFamily="18" charset="0"/>
              </a:rPr>
              <a:t> impliquées dans les défenses immunitaires</a:t>
            </a:r>
          </a:p>
        </p:txBody>
      </p:sp>
      <p:sp>
        <p:nvSpPr>
          <p:cNvPr id="5" name="ZoneTexte 4">
            <a:extLst>
              <a:ext uri="{FF2B5EF4-FFF2-40B4-BE49-F238E27FC236}">
                <a16:creationId xmlns:a16="http://schemas.microsoft.com/office/drawing/2014/main" id="{F7F7F4F2-F547-40EB-1DB1-DB8FBBFC33E7}"/>
              </a:ext>
            </a:extLst>
          </p:cNvPr>
          <p:cNvSpPr txBox="1"/>
          <p:nvPr/>
        </p:nvSpPr>
        <p:spPr>
          <a:xfrm>
            <a:off x="855405" y="1887794"/>
            <a:ext cx="5614221" cy="4832092"/>
          </a:xfrm>
          <a:prstGeom prst="rect">
            <a:avLst/>
          </a:prstGeom>
          <a:noFill/>
        </p:spPr>
        <p:txBody>
          <a:bodyPr wrap="square" rtlCol="0">
            <a:spAutoFit/>
          </a:bodyPr>
          <a:lstStyle/>
          <a:p>
            <a:pPr indent="226695" algn="just">
              <a:spcBef>
                <a:spcPts val="200"/>
              </a:spcBef>
            </a:pPr>
            <a:r>
              <a:rPr lang="fr-FR" sz="2000" b="1" kern="100" dirty="0">
                <a:solidFill>
                  <a:srgbClr val="0A2F40"/>
                </a:solidFill>
                <a:effectLst/>
                <a:latin typeface="Aptos Display" panose="020B0004020202020204" pitchFamily="34" charset="0"/>
                <a:ea typeface="Times New Roman" panose="02020603050405020304" pitchFamily="18" charset="0"/>
                <a:cs typeface="Times New Roman" panose="02020603050405020304" pitchFamily="18" charset="0"/>
              </a:rPr>
              <a:t>Les lymphocytes :</a:t>
            </a:r>
          </a:p>
          <a:p>
            <a:pPr indent="226695" algn="just"/>
            <a:r>
              <a:rPr lang="fr-FR" sz="1800" b="1" kern="100" dirty="0">
                <a:effectLst/>
                <a:latin typeface="Linux Libertine"/>
                <a:ea typeface="Aptos" panose="020B0004020202020204" pitchFamily="34" charset="0"/>
                <a:cs typeface="Times New Roman" panose="02020603050405020304" pitchFamily="18" charset="0"/>
              </a:rPr>
              <a:t>Lymphocytes B</a:t>
            </a:r>
            <a:endParaRPr lang="fr-FR" sz="1800" kern="100" dirty="0">
              <a:effectLst/>
              <a:latin typeface="Linux Libertine"/>
              <a:ea typeface="Aptos" panose="020B0004020202020204" pitchFamily="34" charset="0"/>
              <a:cs typeface="Times New Roman" panose="02020603050405020304" pitchFamily="18" charset="0"/>
            </a:endParaRPr>
          </a:p>
          <a:p>
            <a:pPr indent="226695" algn="just"/>
            <a:endParaRPr lang="fr-FR" sz="1800" kern="100" dirty="0">
              <a:effectLst/>
              <a:latin typeface="Linux Libertine"/>
              <a:ea typeface="Aptos" panose="020B0004020202020204" pitchFamily="34" charset="0"/>
              <a:cs typeface="Times New Roman" panose="02020603050405020304" pitchFamily="18" charset="0"/>
            </a:endParaRPr>
          </a:p>
          <a:p>
            <a:pPr indent="226695" algn="just"/>
            <a:r>
              <a:rPr lang="fr-FR" sz="1800" b="1" u="sng" kern="100" dirty="0">
                <a:effectLst/>
                <a:latin typeface="Linux Libertine"/>
                <a:ea typeface="Aptos" panose="020B0004020202020204" pitchFamily="34" charset="0"/>
                <a:cs typeface="Times New Roman" panose="02020603050405020304" pitchFamily="18" charset="0"/>
              </a:rPr>
              <a:t>Réponse immunitaire secondaire </a:t>
            </a:r>
            <a:r>
              <a:rPr lang="fr-FR" sz="1800" kern="100" dirty="0">
                <a:effectLst/>
                <a:latin typeface="Linux Libertine"/>
                <a:ea typeface="Aptos" panose="020B0004020202020204" pitchFamily="34" charset="0"/>
                <a:cs typeface="Times New Roman" panose="02020603050405020304" pitchFamily="18" charset="0"/>
              </a:rPr>
              <a:t>(anamnestique ou de rappel) : lorsque les lymphocytes B et TH mémoire sont réexposés à l'antigène, les lymphocytes B mémoire prolifèrent rapidement, se différencient en plasmocytes matures et produisent rapidement une grande quantité d'anticorps (principalement des IgG du fait du switch de classe induit par les lymphocytes T). L'anticorps a également une plus forte affinité de liaison à l'antigène due à une mutation des gènes codant pour les régions variables de l'anticorps. L'anticorps est libéré dans le sang et dans d'autres tissus, où il peut réagir avec antigène. Ainsi, après réexposition, la réponse immunitaire est plus rapide et plus efficace.</a:t>
            </a:r>
          </a:p>
        </p:txBody>
      </p:sp>
      <p:pic>
        <p:nvPicPr>
          <p:cNvPr id="8" name="Image 7" descr="Une image contenant clipart, dessin humoristique, cercle, illustration&#10;&#10;Description générée automatiquement">
            <a:extLst>
              <a:ext uri="{FF2B5EF4-FFF2-40B4-BE49-F238E27FC236}">
                <a16:creationId xmlns:a16="http://schemas.microsoft.com/office/drawing/2014/main" id="{B8093568-B38E-39CA-5E75-0D6C99E072F0}"/>
              </a:ext>
            </a:extLst>
          </p:cNvPr>
          <p:cNvPicPr>
            <a:picLocks noChangeAspect="1"/>
          </p:cNvPicPr>
          <p:nvPr/>
        </p:nvPicPr>
        <p:blipFill>
          <a:blip r:embed="rId2"/>
          <a:stretch>
            <a:fillRect/>
          </a:stretch>
        </p:blipFill>
        <p:spPr>
          <a:xfrm>
            <a:off x="7135759" y="1658951"/>
            <a:ext cx="4738122" cy="4832091"/>
          </a:xfrm>
          <a:prstGeom prst="rect">
            <a:avLst/>
          </a:prstGeom>
        </p:spPr>
      </p:pic>
    </p:spTree>
    <p:extLst>
      <p:ext uri="{BB962C8B-B14F-4D97-AF65-F5344CB8AC3E}">
        <p14:creationId xmlns:p14="http://schemas.microsoft.com/office/powerpoint/2010/main" val="411998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F0E744-B7D7-F724-0165-8721B87727AB}"/>
              </a:ext>
            </a:extLst>
          </p:cNvPr>
          <p:cNvSpPr txBox="1"/>
          <p:nvPr/>
        </p:nvSpPr>
        <p:spPr>
          <a:xfrm>
            <a:off x="208936" y="1425744"/>
            <a:ext cx="6582696" cy="369332"/>
          </a:xfrm>
          <a:prstGeom prst="rect">
            <a:avLst/>
          </a:prstGeom>
          <a:noFill/>
        </p:spPr>
        <p:txBody>
          <a:bodyPr wrap="square" rtlCol="0">
            <a:spAutoFit/>
          </a:bodyPr>
          <a:lstStyle/>
          <a:p>
            <a:pPr indent="226695" algn="just">
              <a:spcBef>
                <a:spcPts val="200"/>
              </a:spcBef>
            </a:pPr>
            <a:r>
              <a:rPr lang="fr-FR" sz="1800" kern="100" dirty="0">
                <a:effectLst/>
                <a:latin typeface="Linux Libertine"/>
                <a:ea typeface="Aptos" panose="020B0004020202020204" pitchFamily="34" charset="0"/>
                <a:cs typeface="Times New Roman" panose="02020603050405020304" pitchFamily="18" charset="0"/>
              </a:rPr>
              <a:t> </a:t>
            </a:r>
          </a:p>
        </p:txBody>
      </p:sp>
      <p:sp>
        <p:nvSpPr>
          <p:cNvPr id="3" name="ZoneTexte 2">
            <a:extLst>
              <a:ext uri="{FF2B5EF4-FFF2-40B4-BE49-F238E27FC236}">
                <a16:creationId xmlns:a16="http://schemas.microsoft.com/office/drawing/2014/main" id="{06AF2B90-2004-F582-7F26-200FE39299BA}"/>
              </a:ext>
            </a:extLst>
          </p:cNvPr>
          <p:cNvSpPr txBox="1"/>
          <p:nvPr/>
        </p:nvSpPr>
        <p:spPr>
          <a:xfrm>
            <a:off x="1568245" y="256882"/>
            <a:ext cx="10446774" cy="307777"/>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a:t>
            </a:r>
            <a:r>
              <a:rPr lang="fr-FR" sz="11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cours des âges  Les agents infectieux </a:t>
            </a:r>
            <a:r>
              <a:rPr lang="fr-FR" sz="12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Le rempart Les alliés </a:t>
            </a:r>
            <a:r>
              <a:rPr lang="fr-FR" sz="1400" kern="100" dirty="0">
                <a:effectLst/>
                <a:latin typeface="Linux Libertine"/>
                <a:ea typeface="Times New Roman" panose="02020603050405020304" pitchFamily="18" charset="0"/>
                <a:cs typeface="Times New Roman" panose="02020603050405020304" pitchFamily="18" charset="0"/>
              </a:rPr>
              <a:t>Le système de défense interne : le système immunitaire</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a:t>
            </a:r>
          </a:p>
        </p:txBody>
      </p:sp>
      <p:sp>
        <p:nvSpPr>
          <p:cNvPr id="4" name="ZoneTexte 3">
            <a:extLst>
              <a:ext uri="{FF2B5EF4-FFF2-40B4-BE49-F238E27FC236}">
                <a16:creationId xmlns:a16="http://schemas.microsoft.com/office/drawing/2014/main" id="{7E8E2920-1F61-768D-79FA-FC5D27F1DD50}"/>
              </a:ext>
            </a:extLst>
          </p:cNvPr>
          <p:cNvSpPr txBox="1"/>
          <p:nvPr/>
        </p:nvSpPr>
        <p:spPr>
          <a:xfrm>
            <a:off x="2128683" y="564659"/>
            <a:ext cx="9552039" cy="461665"/>
          </a:xfrm>
          <a:prstGeom prst="rect">
            <a:avLst/>
          </a:prstGeom>
          <a:noFill/>
        </p:spPr>
        <p:txBody>
          <a:bodyPr wrap="square" rtlCol="0">
            <a:spAutoFit/>
          </a:bodyPr>
          <a:lstStyle/>
          <a:p>
            <a:pPr indent="226695" algn="just">
              <a:spcBef>
                <a:spcPts val="200"/>
              </a:spcBef>
            </a:pPr>
            <a:r>
              <a:rPr lang="fr-FR" sz="2400" b="1" kern="100" dirty="0">
                <a:effectLst/>
                <a:latin typeface="Linux Libertine"/>
                <a:ea typeface="Times New Roman" panose="02020603050405020304" pitchFamily="18" charset="0"/>
                <a:cs typeface="Times New Roman" panose="02020603050405020304" pitchFamily="18" charset="0"/>
              </a:rPr>
              <a:t>Le système de défense interne : le système immunitaire.</a:t>
            </a:r>
          </a:p>
        </p:txBody>
      </p:sp>
      <p:sp>
        <p:nvSpPr>
          <p:cNvPr id="7" name="ZoneTexte 6">
            <a:extLst>
              <a:ext uri="{FF2B5EF4-FFF2-40B4-BE49-F238E27FC236}">
                <a16:creationId xmlns:a16="http://schemas.microsoft.com/office/drawing/2014/main" id="{986759B1-ED66-FAE1-AFB8-063D903A518A}"/>
              </a:ext>
            </a:extLst>
          </p:cNvPr>
          <p:cNvSpPr txBox="1"/>
          <p:nvPr/>
        </p:nvSpPr>
        <p:spPr>
          <a:xfrm>
            <a:off x="2261419" y="1025634"/>
            <a:ext cx="7678993" cy="369332"/>
          </a:xfrm>
          <a:prstGeom prst="rect">
            <a:avLst/>
          </a:prstGeom>
          <a:noFill/>
        </p:spPr>
        <p:txBody>
          <a:bodyPr wrap="square">
            <a:spAutoFit/>
          </a:bodyPr>
          <a:lstStyle/>
          <a:p>
            <a:pPr indent="226695" algn="just">
              <a:spcBef>
                <a:spcPts val="200"/>
              </a:spcBef>
            </a:pPr>
            <a:r>
              <a:rPr lang="fr-FR" sz="1800" b="1" kern="100" dirty="0">
                <a:effectLst/>
                <a:latin typeface="Linux Libertine"/>
                <a:ea typeface="Times New Roman" panose="02020603050405020304" pitchFamily="18" charset="0"/>
                <a:cs typeface="Times New Roman" panose="02020603050405020304" pitchFamily="18" charset="0"/>
              </a:rPr>
              <a:t>Les cellules </a:t>
            </a:r>
            <a:r>
              <a:rPr lang="fr-FR" sz="1800" b="0" i="1" kern="100" dirty="0">
                <a:effectLst/>
                <a:latin typeface="Linux Libertine"/>
                <a:ea typeface="Times New Roman" panose="02020603050405020304" pitchFamily="18" charset="0"/>
                <a:cs typeface="Times New Roman" panose="02020603050405020304" pitchFamily="18" charset="0"/>
              </a:rPr>
              <a:t>(les soldats)</a:t>
            </a:r>
            <a:r>
              <a:rPr lang="fr-FR" sz="1800" b="1" kern="100" dirty="0">
                <a:effectLst/>
                <a:latin typeface="Linux Libertine"/>
                <a:ea typeface="Times New Roman" panose="02020603050405020304" pitchFamily="18" charset="0"/>
                <a:cs typeface="Times New Roman" panose="02020603050405020304" pitchFamily="18" charset="0"/>
              </a:rPr>
              <a:t> impliquées dans les défenses immunitaires</a:t>
            </a:r>
          </a:p>
        </p:txBody>
      </p:sp>
      <p:pic>
        <p:nvPicPr>
          <p:cNvPr id="6" name="Image 5" descr="Une image contenant texte, capture d’écran&#10;&#10;Description générée automatiquement">
            <a:extLst>
              <a:ext uri="{FF2B5EF4-FFF2-40B4-BE49-F238E27FC236}">
                <a16:creationId xmlns:a16="http://schemas.microsoft.com/office/drawing/2014/main" id="{511D0FE3-DD20-5F90-0525-39E93E78BA29}"/>
              </a:ext>
            </a:extLst>
          </p:cNvPr>
          <p:cNvPicPr>
            <a:picLocks noChangeAspect="1"/>
          </p:cNvPicPr>
          <p:nvPr/>
        </p:nvPicPr>
        <p:blipFill>
          <a:blip r:embed="rId2"/>
          <a:stretch>
            <a:fillRect/>
          </a:stretch>
        </p:blipFill>
        <p:spPr>
          <a:xfrm>
            <a:off x="1115960" y="1425744"/>
            <a:ext cx="10154254" cy="5361563"/>
          </a:xfrm>
          <a:prstGeom prst="rect">
            <a:avLst/>
          </a:prstGeom>
        </p:spPr>
      </p:pic>
    </p:spTree>
    <p:extLst>
      <p:ext uri="{BB962C8B-B14F-4D97-AF65-F5344CB8AC3E}">
        <p14:creationId xmlns:p14="http://schemas.microsoft.com/office/powerpoint/2010/main" val="10517129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F0E744-B7D7-F724-0165-8721B87727AB}"/>
              </a:ext>
            </a:extLst>
          </p:cNvPr>
          <p:cNvSpPr txBox="1"/>
          <p:nvPr/>
        </p:nvSpPr>
        <p:spPr>
          <a:xfrm>
            <a:off x="208936" y="1425744"/>
            <a:ext cx="6582696" cy="369332"/>
          </a:xfrm>
          <a:prstGeom prst="rect">
            <a:avLst/>
          </a:prstGeom>
          <a:noFill/>
        </p:spPr>
        <p:txBody>
          <a:bodyPr wrap="square" rtlCol="0">
            <a:spAutoFit/>
          </a:bodyPr>
          <a:lstStyle/>
          <a:p>
            <a:pPr indent="226695" algn="just">
              <a:spcBef>
                <a:spcPts val="200"/>
              </a:spcBef>
            </a:pPr>
            <a:r>
              <a:rPr lang="fr-FR" sz="1800" kern="100" dirty="0">
                <a:effectLst/>
                <a:latin typeface="Linux Libertine"/>
                <a:ea typeface="Aptos" panose="020B0004020202020204" pitchFamily="34" charset="0"/>
                <a:cs typeface="Times New Roman" panose="02020603050405020304" pitchFamily="18" charset="0"/>
              </a:rPr>
              <a:t> </a:t>
            </a:r>
          </a:p>
        </p:txBody>
      </p:sp>
      <p:sp>
        <p:nvSpPr>
          <p:cNvPr id="3" name="ZoneTexte 2">
            <a:extLst>
              <a:ext uri="{FF2B5EF4-FFF2-40B4-BE49-F238E27FC236}">
                <a16:creationId xmlns:a16="http://schemas.microsoft.com/office/drawing/2014/main" id="{06AF2B90-2004-F582-7F26-200FE39299BA}"/>
              </a:ext>
            </a:extLst>
          </p:cNvPr>
          <p:cNvSpPr txBox="1"/>
          <p:nvPr/>
        </p:nvSpPr>
        <p:spPr>
          <a:xfrm>
            <a:off x="1568245" y="256882"/>
            <a:ext cx="10446774" cy="307777"/>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a:t>
            </a:r>
            <a:r>
              <a:rPr lang="fr-FR" sz="11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cours des âges  Les agents infectieux </a:t>
            </a:r>
            <a:r>
              <a:rPr lang="fr-FR" sz="12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Le rempart Les alliés </a:t>
            </a:r>
            <a:r>
              <a:rPr lang="fr-FR" sz="1400" kern="100" dirty="0">
                <a:effectLst/>
                <a:latin typeface="Linux Libertine"/>
                <a:ea typeface="Times New Roman" panose="02020603050405020304" pitchFamily="18" charset="0"/>
                <a:cs typeface="Times New Roman" panose="02020603050405020304" pitchFamily="18" charset="0"/>
              </a:rPr>
              <a:t>Le système de défense interne : le système immunitaire</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a:t>
            </a:r>
          </a:p>
        </p:txBody>
      </p:sp>
      <p:sp>
        <p:nvSpPr>
          <p:cNvPr id="4" name="ZoneTexte 3">
            <a:extLst>
              <a:ext uri="{FF2B5EF4-FFF2-40B4-BE49-F238E27FC236}">
                <a16:creationId xmlns:a16="http://schemas.microsoft.com/office/drawing/2014/main" id="{7E8E2920-1F61-768D-79FA-FC5D27F1DD50}"/>
              </a:ext>
            </a:extLst>
          </p:cNvPr>
          <p:cNvSpPr txBox="1"/>
          <p:nvPr/>
        </p:nvSpPr>
        <p:spPr>
          <a:xfrm>
            <a:off x="2128683" y="564659"/>
            <a:ext cx="9552039" cy="461665"/>
          </a:xfrm>
          <a:prstGeom prst="rect">
            <a:avLst/>
          </a:prstGeom>
          <a:noFill/>
        </p:spPr>
        <p:txBody>
          <a:bodyPr wrap="square" rtlCol="0">
            <a:spAutoFit/>
          </a:bodyPr>
          <a:lstStyle/>
          <a:p>
            <a:pPr indent="226695" algn="just">
              <a:spcBef>
                <a:spcPts val="200"/>
              </a:spcBef>
            </a:pPr>
            <a:r>
              <a:rPr lang="fr-FR" sz="2400" b="1" kern="100" dirty="0">
                <a:effectLst/>
                <a:latin typeface="Linux Libertine"/>
                <a:ea typeface="Times New Roman" panose="02020603050405020304" pitchFamily="18" charset="0"/>
                <a:cs typeface="Times New Roman" panose="02020603050405020304" pitchFamily="18" charset="0"/>
              </a:rPr>
              <a:t>Le système de défense interne : le système immunitaire.</a:t>
            </a:r>
          </a:p>
        </p:txBody>
      </p:sp>
      <p:sp>
        <p:nvSpPr>
          <p:cNvPr id="7" name="ZoneTexte 6">
            <a:extLst>
              <a:ext uri="{FF2B5EF4-FFF2-40B4-BE49-F238E27FC236}">
                <a16:creationId xmlns:a16="http://schemas.microsoft.com/office/drawing/2014/main" id="{986759B1-ED66-FAE1-AFB8-063D903A518A}"/>
              </a:ext>
            </a:extLst>
          </p:cNvPr>
          <p:cNvSpPr txBox="1"/>
          <p:nvPr/>
        </p:nvSpPr>
        <p:spPr>
          <a:xfrm>
            <a:off x="2261419" y="1025634"/>
            <a:ext cx="7678993" cy="369332"/>
          </a:xfrm>
          <a:prstGeom prst="rect">
            <a:avLst/>
          </a:prstGeom>
          <a:noFill/>
        </p:spPr>
        <p:txBody>
          <a:bodyPr wrap="square">
            <a:spAutoFit/>
          </a:bodyPr>
          <a:lstStyle/>
          <a:p>
            <a:pPr indent="226695" algn="just">
              <a:spcBef>
                <a:spcPts val="200"/>
              </a:spcBef>
            </a:pPr>
            <a:r>
              <a:rPr lang="fr-FR" sz="1800" b="1" kern="100" dirty="0">
                <a:effectLst/>
                <a:latin typeface="Linux Libertine"/>
                <a:ea typeface="Times New Roman" panose="02020603050405020304" pitchFamily="18" charset="0"/>
                <a:cs typeface="Times New Roman" panose="02020603050405020304" pitchFamily="18" charset="0"/>
              </a:rPr>
              <a:t>Les cellules </a:t>
            </a:r>
            <a:r>
              <a:rPr lang="fr-FR" sz="1800" b="0" i="1" kern="100" dirty="0">
                <a:effectLst/>
                <a:latin typeface="Linux Libertine"/>
                <a:ea typeface="Times New Roman" panose="02020603050405020304" pitchFamily="18" charset="0"/>
                <a:cs typeface="Times New Roman" panose="02020603050405020304" pitchFamily="18" charset="0"/>
              </a:rPr>
              <a:t>(les soldats)</a:t>
            </a:r>
            <a:r>
              <a:rPr lang="fr-FR" sz="1800" b="1" kern="100" dirty="0">
                <a:effectLst/>
                <a:latin typeface="Linux Libertine"/>
                <a:ea typeface="Times New Roman" panose="02020603050405020304" pitchFamily="18" charset="0"/>
                <a:cs typeface="Times New Roman" panose="02020603050405020304" pitchFamily="18" charset="0"/>
              </a:rPr>
              <a:t> impliquées dans les défenses immunitaires</a:t>
            </a:r>
          </a:p>
        </p:txBody>
      </p:sp>
      <p:sp>
        <p:nvSpPr>
          <p:cNvPr id="5" name="ZoneTexte 4">
            <a:extLst>
              <a:ext uri="{FF2B5EF4-FFF2-40B4-BE49-F238E27FC236}">
                <a16:creationId xmlns:a16="http://schemas.microsoft.com/office/drawing/2014/main" id="{F7F7F4F2-F547-40EB-1DB1-DB8FBBFC33E7}"/>
              </a:ext>
            </a:extLst>
          </p:cNvPr>
          <p:cNvSpPr txBox="1"/>
          <p:nvPr/>
        </p:nvSpPr>
        <p:spPr>
          <a:xfrm>
            <a:off x="855405" y="1887794"/>
            <a:ext cx="11267769" cy="2893100"/>
          </a:xfrm>
          <a:prstGeom prst="rect">
            <a:avLst/>
          </a:prstGeom>
          <a:noFill/>
        </p:spPr>
        <p:txBody>
          <a:bodyPr wrap="square" rtlCol="0">
            <a:spAutoFit/>
          </a:bodyPr>
          <a:lstStyle/>
          <a:p>
            <a:pPr indent="226695" algn="just">
              <a:spcBef>
                <a:spcPts val="200"/>
              </a:spcBef>
            </a:pPr>
            <a:r>
              <a:rPr lang="fr-FR" sz="2000" b="1" kern="100" dirty="0">
                <a:solidFill>
                  <a:srgbClr val="0A2F40"/>
                </a:solidFill>
                <a:effectLst/>
                <a:latin typeface="Aptos Display" panose="020B0004020202020204" pitchFamily="34" charset="0"/>
                <a:ea typeface="Times New Roman" panose="02020603050405020304" pitchFamily="18" charset="0"/>
                <a:cs typeface="Times New Roman" panose="02020603050405020304" pitchFamily="18" charset="0"/>
              </a:rPr>
              <a:t>Les lymphocytes :</a:t>
            </a:r>
          </a:p>
          <a:p>
            <a:pPr indent="226695" algn="just"/>
            <a:r>
              <a:rPr lang="fr-FR" sz="1800" b="1" kern="100" dirty="0">
                <a:effectLst/>
                <a:latin typeface="Linux Libertine"/>
                <a:ea typeface="Aptos" panose="020B0004020202020204" pitchFamily="34" charset="0"/>
                <a:cs typeface="Times New Roman" panose="02020603050405020304" pitchFamily="18" charset="0"/>
              </a:rPr>
              <a:t>Lymphocytes T</a:t>
            </a:r>
            <a:endParaRPr lang="fr-FR" sz="1800" kern="100" dirty="0">
              <a:effectLst/>
              <a:latin typeface="Linux Libertine"/>
              <a:ea typeface="Aptos" panose="020B0004020202020204" pitchFamily="34" charset="0"/>
              <a:cs typeface="Times New Roman" panose="02020603050405020304" pitchFamily="18" charset="0"/>
            </a:endParaRPr>
          </a:p>
          <a:p>
            <a:pPr indent="226695" algn="just"/>
            <a:r>
              <a:rPr lang="fr-FR" sz="1800" kern="100" dirty="0">
                <a:effectLst/>
                <a:latin typeface="Linux Libertine"/>
                <a:ea typeface="Aptos" panose="020B0004020202020204" pitchFamily="34" charset="0"/>
                <a:cs typeface="Times New Roman" panose="02020603050405020304" pitchFamily="18" charset="0"/>
              </a:rPr>
              <a:t>Les lymphocytes T se développent à partir de cellules-souches de la moelle osseuse qui </a:t>
            </a:r>
            <a:r>
              <a:rPr lang="fr-FR" sz="1800" b="1" kern="100" dirty="0">
                <a:effectLst/>
                <a:latin typeface="Linux Libertine"/>
                <a:ea typeface="Aptos" panose="020B0004020202020204" pitchFamily="34" charset="0"/>
                <a:cs typeface="Times New Roman" panose="02020603050405020304" pitchFamily="18" charset="0"/>
              </a:rPr>
              <a:t>migrent dans le thymus</a:t>
            </a:r>
            <a:r>
              <a:rPr lang="fr-FR" sz="1800" kern="100" dirty="0">
                <a:effectLst/>
                <a:latin typeface="Linux Libertine"/>
                <a:ea typeface="Aptos" panose="020B0004020202020204" pitchFamily="34" charset="0"/>
                <a:cs typeface="Times New Roman" panose="02020603050405020304" pitchFamily="18" charset="0"/>
              </a:rPr>
              <a:t>, où s'effectue une sélection rigoureuse. Il existe 3 types principaux de lymphocytes T:</a:t>
            </a:r>
          </a:p>
          <a:p>
            <a:pPr indent="226695" algn="just"/>
            <a:r>
              <a:rPr lang="fr-FR" sz="1800" kern="100" dirty="0">
                <a:effectLst/>
                <a:latin typeface="Linux Libertine"/>
                <a:ea typeface="Aptos" panose="020B0004020202020204" pitchFamily="34" charset="0"/>
                <a:cs typeface="Times New Roman" panose="02020603050405020304" pitchFamily="18" charset="0"/>
              </a:rPr>
              <a:t> Helper</a:t>
            </a:r>
          </a:p>
          <a:p>
            <a:pPr indent="226695" algn="just"/>
            <a:r>
              <a:rPr lang="fr-FR" sz="1800" kern="100" dirty="0">
                <a:effectLst/>
                <a:latin typeface="Linux Libertine"/>
                <a:ea typeface="Aptos" panose="020B0004020202020204" pitchFamily="34" charset="0"/>
                <a:cs typeface="Times New Roman" panose="02020603050405020304" pitchFamily="18" charset="0"/>
              </a:rPr>
              <a:t> Régulateurs (suppresseurs)</a:t>
            </a:r>
          </a:p>
          <a:p>
            <a:pPr indent="226695" algn="just"/>
            <a:r>
              <a:rPr lang="fr-FR" sz="1800" kern="100" dirty="0">
                <a:effectLst/>
                <a:latin typeface="Linux Libertine"/>
                <a:ea typeface="Aptos" panose="020B0004020202020204" pitchFamily="34" charset="0"/>
                <a:cs typeface="Times New Roman" panose="02020603050405020304" pitchFamily="18" charset="0"/>
              </a:rPr>
              <a:t> Cytotoxiques</a:t>
            </a:r>
          </a:p>
          <a:p>
            <a:pPr indent="226695" algn="just"/>
            <a:r>
              <a:rPr lang="fr-FR" sz="1800" kern="100" dirty="0">
                <a:effectLst/>
                <a:latin typeface="Linux Libertine"/>
                <a:ea typeface="Aptos" panose="020B0004020202020204" pitchFamily="34" charset="0"/>
                <a:cs typeface="Times New Roman" panose="02020603050405020304" pitchFamily="18" charset="0"/>
              </a:rPr>
              <a:t> </a:t>
            </a:r>
          </a:p>
          <a:p>
            <a:pPr indent="226695" algn="just"/>
            <a:endParaRPr lang="fr-FR" sz="1800" kern="100" dirty="0">
              <a:effectLst/>
              <a:latin typeface="Linux Libertine"/>
              <a:ea typeface="Aptos" panose="020B0004020202020204" pitchFamily="34" charset="0"/>
              <a:cs typeface="Times New Roman" panose="02020603050405020304" pitchFamily="18" charset="0"/>
            </a:endParaRPr>
          </a:p>
          <a:p>
            <a:pPr indent="226695" algn="just"/>
            <a:r>
              <a:rPr lang="fr-FR" sz="1800" kern="100" dirty="0">
                <a:effectLst/>
                <a:latin typeface="Linux Libertine"/>
                <a:ea typeface="Aptos" panose="020B0004020202020204" pitchFamily="34" charset="0"/>
                <a:cs typeface="Times New Roman" panose="02020603050405020304" pitchFamily="18" charset="0"/>
              </a:rPr>
              <a:t> </a:t>
            </a:r>
          </a:p>
        </p:txBody>
      </p:sp>
    </p:spTree>
    <p:extLst>
      <p:ext uri="{BB962C8B-B14F-4D97-AF65-F5344CB8AC3E}">
        <p14:creationId xmlns:p14="http://schemas.microsoft.com/office/powerpoint/2010/main" val="37666565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F0E744-B7D7-F724-0165-8721B87727AB}"/>
              </a:ext>
            </a:extLst>
          </p:cNvPr>
          <p:cNvSpPr txBox="1"/>
          <p:nvPr/>
        </p:nvSpPr>
        <p:spPr>
          <a:xfrm>
            <a:off x="208936" y="1425744"/>
            <a:ext cx="6582696" cy="369332"/>
          </a:xfrm>
          <a:prstGeom prst="rect">
            <a:avLst/>
          </a:prstGeom>
          <a:noFill/>
        </p:spPr>
        <p:txBody>
          <a:bodyPr wrap="square" rtlCol="0">
            <a:spAutoFit/>
          </a:bodyPr>
          <a:lstStyle/>
          <a:p>
            <a:pPr indent="226695" algn="just">
              <a:spcBef>
                <a:spcPts val="200"/>
              </a:spcBef>
            </a:pPr>
            <a:r>
              <a:rPr lang="fr-FR" sz="1800" kern="100" dirty="0">
                <a:effectLst/>
                <a:latin typeface="Linux Libertine"/>
                <a:ea typeface="Aptos" panose="020B0004020202020204" pitchFamily="34" charset="0"/>
                <a:cs typeface="Times New Roman" panose="02020603050405020304" pitchFamily="18" charset="0"/>
              </a:rPr>
              <a:t> </a:t>
            </a:r>
          </a:p>
        </p:txBody>
      </p:sp>
      <p:sp>
        <p:nvSpPr>
          <p:cNvPr id="3" name="ZoneTexte 2">
            <a:extLst>
              <a:ext uri="{FF2B5EF4-FFF2-40B4-BE49-F238E27FC236}">
                <a16:creationId xmlns:a16="http://schemas.microsoft.com/office/drawing/2014/main" id="{06AF2B90-2004-F582-7F26-200FE39299BA}"/>
              </a:ext>
            </a:extLst>
          </p:cNvPr>
          <p:cNvSpPr txBox="1"/>
          <p:nvPr/>
        </p:nvSpPr>
        <p:spPr>
          <a:xfrm>
            <a:off x="1568245" y="256882"/>
            <a:ext cx="10446774" cy="307777"/>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a:t>
            </a:r>
            <a:r>
              <a:rPr lang="fr-FR" sz="11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cours des âges  Les agents infectieux </a:t>
            </a:r>
            <a:r>
              <a:rPr lang="fr-FR" sz="12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Le rempart Les alliés </a:t>
            </a:r>
            <a:r>
              <a:rPr lang="fr-FR" sz="1400" kern="100" dirty="0">
                <a:effectLst/>
                <a:latin typeface="Linux Libertine"/>
                <a:ea typeface="Times New Roman" panose="02020603050405020304" pitchFamily="18" charset="0"/>
                <a:cs typeface="Times New Roman" panose="02020603050405020304" pitchFamily="18" charset="0"/>
              </a:rPr>
              <a:t>Le système de défense interne : le système immunitaire</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a:t>
            </a:r>
          </a:p>
        </p:txBody>
      </p:sp>
      <p:sp>
        <p:nvSpPr>
          <p:cNvPr id="4" name="ZoneTexte 3">
            <a:extLst>
              <a:ext uri="{FF2B5EF4-FFF2-40B4-BE49-F238E27FC236}">
                <a16:creationId xmlns:a16="http://schemas.microsoft.com/office/drawing/2014/main" id="{7E8E2920-1F61-768D-79FA-FC5D27F1DD50}"/>
              </a:ext>
            </a:extLst>
          </p:cNvPr>
          <p:cNvSpPr txBox="1"/>
          <p:nvPr/>
        </p:nvSpPr>
        <p:spPr>
          <a:xfrm>
            <a:off x="2128683" y="564659"/>
            <a:ext cx="9552039" cy="461665"/>
          </a:xfrm>
          <a:prstGeom prst="rect">
            <a:avLst/>
          </a:prstGeom>
          <a:noFill/>
        </p:spPr>
        <p:txBody>
          <a:bodyPr wrap="square" rtlCol="0">
            <a:spAutoFit/>
          </a:bodyPr>
          <a:lstStyle/>
          <a:p>
            <a:pPr indent="226695" algn="just">
              <a:spcBef>
                <a:spcPts val="200"/>
              </a:spcBef>
            </a:pPr>
            <a:r>
              <a:rPr lang="fr-FR" sz="2400" b="1" kern="100" dirty="0">
                <a:effectLst/>
                <a:latin typeface="Linux Libertine"/>
                <a:ea typeface="Times New Roman" panose="02020603050405020304" pitchFamily="18" charset="0"/>
                <a:cs typeface="Times New Roman" panose="02020603050405020304" pitchFamily="18" charset="0"/>
              </a:rPr>
              <a:t>Le système de défense interne : le système immunitaire.</a:t>
            </a:r>
          </a:p>
        </p:txBody>
      </p:sp>
      <p:sp>
        <p:nvSpPr>
          <p:cNvPr id="7" name="ZoneTexte 6">
            <a:extLst>
              <a:ext uri="{FF2B5EF4-FFF2-40B4-BE49-F238E27FC236}">
                <a16:creationId xmlns:a16="http://schemas.microsoft.com/office/drawing/2014/main" id="{986759B1-ED66-FAE1-AFB8-063D903A518A}"/>
              </a:ext>
            </a:extLst>
          </p:cNvPr>
          <p:cNvSpPr txBox="1"/>
          <p:nvPr/>
        </p:nvSpPr>
        <p:spPr>
          <a:xfrm>
            <a:off x="2261419" y="1025634"/>
            <a:ext cx="7678993" cy="400110"/>
          </a:xfrm>
          <a:prstGeom prst="rect">
            <a:avLst/>
          </a:prstGeom>
          <a:noFill/>
        </p:spPr>
        <p:txBody>
          <a:bodyPr wrap="square">
            <a:spAutoFit/>
          </a:bodyPr>
          <a:lstStyle/>
          <a:p>
            <a:pPr indent="226695" algn="just">
              <a:spcBef>
                <a:spcPts val="200"/>
              </a:spcBef>
            </a:pPr>
            <a:r>
              <a:rPr lang="fr-FR" sz="2000" b="1" kern="100" dirty="0">
                <a:effectLst/>
                <a:latin typeface="Linux Libertine"/>
                <a:ea typeface="Times New Roman" panose="02020603050405020304" pitchFamily="18" charset="0"/>
                <a:cs typeface="Times New Roman" panose="02020603050405020304" pitchFamily="18" charset="0"/>
              </a:rPr>
              <a:t>Les injustices du système immunitaire</a:t>
            </a:r>
          </a:p>
        </p:txBody>
      </p:sp>
      <p:sp>
        <p:nvSpPr>
          <p:cNvPr id="5" name="ZoneTexte 4">
            <a:extLst>
              <a:ext uri="{FF2B5EF4-FFF2-40B4-BE49-F238E27FC236}">
                <a16:creationId xmlns:a16="http://schemas.microsoft.com/office/drawing/2014/main" id="{F7F7F4F2-F547-40EB-1DB1-DB8FBBFC33E7}"/>
              </a:ext>
            </a:extLst>
          </p:cNvPr>
          <p:cNvSpPr txBox="1"/>
          <p:nvPr/>
        </p:nvSpPr>
        <p:spPr>
          <a:xfrm>
            <a:off x="747250" y="1555094"/>
            <a:ext cx="11267769" cy="2272417"/>
          </a:xfrm>
          <a:prstGeom prst="rect">
            <a:avLst/>
          </a:prstGeom>
          <a:noFill/>
        </p:spPr>
        <p:txBody>
          <a:bodyPr wrap="square" rtlCol="0">
            <a:spAutoFit/>
          </a:bodyPr>
          <a:lstStyle/>
          <a:p>
            <a:pPr indent="226695" algn="just">
              <a:spcBef>
                <a:spcPts val="200"/>
              </a:spcBef>
            </a:pPr>
            <a:r>
              <a:rPr lang="fr-FR" sz="2000" kern="100" dirty="0">
                <a:solidFill>
                  <a:srgbClr val="0A2F40"/>
                </a:solidFill>
                <a:effectLst/>
                <a:latin typeface="Linux Libertine"/>
                <a:ea typeface="Times New Roman" panose="02020603050405020304" pitchFamily="18" charset="0"/>
                <a:cs typeface="Times New Roman" panose="02020603050405020304" pitchFamily="18" charset="0"/>
              </a:rPr>
              <a:t>L'efficacité du système immunitaire est </a:t>
            </a:r>
            <a:r>
              <a:rPr lang="fr-FR" sz="2000" b="1" kern="100" dirty="0">
                <a:solidFill>
                  <a:srgbClr val="0A2F40"/>
                </a:solidFill>
                <a:effectLst/>
                <a:latin typeface="Linux Libertine"/>
                <a:ea typeface="Times New Roman" panose="02020603050405020304" pitchFamily="18" charset="0"/>
                <a:cs typeface="Times New Roman" panose="02020603050405020304" pitchFamily="18" charset="0"/>
              </a:rPr>
              <a:t>variable d’un individu à l’autre </a:t>
            </a:r>
            <a:r>
              <a:rPr lang="fr-FR" sz="2000" kern="100" dirty="0">
                <a:solidFill>
                  <a:srgbClr val="0A2F40"/>
                </a:solidFill>
                <a:effectLst/>
                <a:latin typeface="Linux Libertine"/>
                <a:ea typeface="Times New Roman" panose="02020603050405020304" pitchFamily="18" charset="0"/>
                <a:cs typeface="Times New Roman" panose="02020603050405020304" pitchFamily="18" charset="0"/>
              </a:rPr>
              <a:t>face aux agents infectieux,</a:t>
            </a:r>
          </a:p>
          <a:p>
            <a:pPr indent="226695" algn="just">
              <a:spcBef>
                <a:spcPts val="200"/>
              </a:spcBef>
            </a:pPr>
            <a:r>
              <a:rPr lang="fr-FR" sz="2000" kern="100" dirty="0">
                <a:solidFill>
                  <a:srgbClr val="0A2F40"/>
                </a:solidFill>
                <a:effectLst/>
                <a:latin typeface="Linux Libertine"/>
                <a:ea typeface="Times New Roman" panose="02020603050405020304" pitchFamily="18" charset="0"/>
                <a:cs typeface="Times New Roman" panose="02020603050405020304" pitchFamily="18" charset="0"/>
              </a:rPr>
              <a:t>En France, un enfant sur 5.000 naît chaque année avec un déficit immunitaire grave qui paralyse l'armée des fantassins cellulaires chargés de veiller à l'intégrité de son organisme. Mais en réalité, ces insuffisances concernent pratiquement tout le monde, avec des degrés de gravité variables. « Nous possédons tous un déficit immunitaire héréditaire, notamment contre les maladies infectieuses. Il est plus ou moins masqué par l'action des vaccins ou des antibiotiques » explique Jean-Laurent Casanova, du service d'immunologie et d'hématologie pédiatrique de l'hôpital Necker-Enfants malades à Paris.</a:t>
            </a:r>
            <a:endParaRPr lang="fr-FR" sz="1800" kern="100" dirty="0">
              <a:effectLst/>
              <a:latin typeface="Linux Libertine"/>
              <a:ea typeface="Aptos" panose="020B0004020202020204" pitchFamily="34" charset="0"/>
              <a:cs typeface="Times New Roman" panose="02020603050405020304" pitchFamily="18" charset="0"/>
            </a:endParaRPr>
          </a:p>
        </p:txBody>
      </p:sp>
      <p:sp>
        <p:nvSpPr>
          <p:cNvPr id="6" name="ZoneTexte 5">
            <a:extLst>
              <a:ext uri="{FF2B5EF4-FFF2-40B4-BE49-F238E27FC236}">
                <a16:creationId xmlns:a16="http://schemas.microsoft.com/office/drawing/2014/main" id="{C3C7B890-E4BB-9919-8580-E6A8B5EDDE6A}"/>
              </a:ext>
            </a:extLst>
          </p:cNvPr>
          <p:cNvSpPr txBox="1"/>
          <p:nvPr/>
        </p:nvSpPr>
        <p:spPr>
          <a:xfrm>
            <a:off x="934065" y="4326194"/>
            <a:ext cx="10815483" cy="2308324"/>
          </a:xfrm>
          <a:prstGeom prst="rect">
            <a:avLst/>
          </a:prstGeom>
          <a:noFill/>
        </p:spPr>
        <p:txBody>
          <a:bodyPr wrap="square" rtlCol="0">
            <a:spAutoFit/>
          </a:bodyPr>
          <a:lstStyle/>
          <a:p>
            <a:r>
              <a:rPr lang="fr-FR" b="1" u="sng" dirty="0">
                <a:latin typeface="Linux Libertine"/>
              </a:rPr>
              <a:t>Exemple de l’hépatite B</a:t>
            </a:r>
          </a:p>
          <a:p>
            <a:r>
              <a:rPr lang="fr-FR" dirty="0">
                <a:latin typeface="Linux Libertine"/>
              </a:rPr>
              <a:t>Après une contamination les premiers signes apparaissent avec retard, entre 1 et 6 mois.</a:t>
            </a:r>
          </a:p>
          <a:p>
            <a:pPr marL="285750" indent="-285750">
              <a:buFont typeface="Arial" panose="020B0604020202020204" pitchFamily="34" charset="0"/>
              <a:buChar char="•"/>
            </a:pPr>
            <a:r>
              <a:rPr lang="fr-FR" dirty="0">
                <a:latin typeface="Linux Libertine"/>
              </a:rPr>
              <a:t>90% des patients adultes guérissent en développant une immunité </a:t>
            </a:r>
          </a:p>
          <a:p>
            <a:pPr marL="285750" indent="-285750">
              <a:buFont typeface="Arial" panose="020B0604020202020204" pitchFamily="34" charset="0"/>
              <a:buChar char="•"/>
            </a:pPr>
            <a:r>
              <a:rPr lang="fr-FR" dirty="0">
                <a:latin typeface="Linux Libertine"/>
              </a:rPr>
              <a:t>1% des patients développent une hépatite fulminante avec dégradation rapide du foie, nécessitant une transplantation</a:t>
            </a:r>
          </a:p>
          <a:p>
            <a:pPr marL="285750" indent="-285750">
              <a:buFont typeface="Arial" panose="020B0604020202020204" pitchFamily="34" charset="0"/>
              <a:buChar char="•"/>
            </a:pPr>
            <a:r>
              <a:rPr lang="fr-FR" dirty="0">
                <a:latin typeface="Linux Libertine"/>
              </a:rPr>
              <a:t>Les autres développent une forme chronique et deviennent soit porteurs sains, soit porteurs malades avec fibrose hépatique (cirrhose) et plus tard carcinome hépatocellulaire.</a:t>
            </a:r>
          </a:p>
          <a:p>
            <a:pPr marL="285750" indent="-285750">
              <a:buFont typeface="Arial" panose="020B0604020202020204" pitchFamily="34" charset="0"/>
              <a:buChar char="•"/>
            </a:pPr>
            <a:r>
              <a:rPr lang="fr-FR" dirty="0">
                <a:latin typeface="Linux Libertine"/>
              </a:rPr>
              <a:t>A noter que 95% des nourrissons contaminés développent une forme chronique,</a:t>
            </a:r>
          </a:p>
        </p:txBody>
      </p:sp>
    </p:spTree>
    <p:extLst>
      <p:ext uri="{BB962C8B-B14F-4D97-AF65-F5344CB8AC3E}">
        <p14:creationId xmlns:p14="http://schemas.microsoft.com/office/powerpoint/2010/main" val="25291743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F0E744-B7D7-F724-0165-8721B87727AB}"/>
              </a:ext>
            </a:extLst>
          </p:cNvPr>
          <p:cNvSpPr txBox="1"/>
          <p:nvPr/>
        </p:nvSpPr>
        <p:spPr>
          <a:xfrm>
            <a:off x="208936" y="1425744"/>
            <a:ext cx="6582696" cy="369332"/>
          </a:xfrm>
          <a:prstGeom prst="rect">
            <a:avLst/>
          </a:prstGeom>
          <a:noFill/>
        </p:spPr>
        <p:txBody>
          <a:bodyPr wrap="square" rtlCol="0">
            <a:spAutoFit/>
          </a:bodyPr>
          <a:lstStyle/>
          <a:p>
            <a:pPr indent="226695" algn="just">
              <a:spcBef>
                <a:spcPts val="200"/>
              </a:spcBef>
            </a:pPr>
            <a:r>
              <a:rPr lang="fr-FR" sz="1800" kern="100" dirty="0">
                <a:effectLst/>
                <a:latin typeface="Linux Libertine"/>
                <a:ea typeface="Aptos" panose="020B0004020202020204" pitchFamily="34" charset="0"/>
                <a:cs typeface="Times New Roman" panose="02020603050405020304" pitchFamily="18" charset="0"/>
              </a:rPr>
              <a:t> </a:t>
            </a:r>
          </a:p>
        </p:txBody>
      </p:sp>
      <p:sp>
        <p:nvSpPr>
          <p:cNvPr id="3" name="ZoneTexte 2">
            <a:extLst>
              <a:ext uri="{FF2B5EF4-FFF2-40B4-BE49-F238E27FC236}">
                <a16:creationId xmlns:a16="http://schemas.microsoft.com/office/drawing/2014/main" id="{06AF2B90-2004-F582-7F26-200FE39299BA}"/>
              </a:ext>
            </a:extLst>
          </p:cNvPr>
          <p:cNvSpPr txBox="1"/>
          <p:nvPr/>
        </p:nvSpPr>
        <p:spPr>
          <a:xfrm>
            <a:off x="1568245" y="256882"/>
            <a:ext cx="10446774" cy="307777"/>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a:t>
            </a:r>
            <a:r>
              <a:rPr lang="fr-FR" sz="11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cours des âges  Les agents infectieux </a:t>
            </a:r>
            <a:r>
              <a:rPr lang="fr-FR" sz="12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Le rempart Les alliés </a:t>
            </a:r>
            <a:r>
              <a:rPr lang="fr-FR" sz="1400" kern="100" dirty="0">
                <a:effectLst/>
                <a:latin typeface="Linux Libertine"/>
                <a:ea typeface="Times New Roman" panose="02020603050405020304" pitchFamily="18" charset="0"/>
                <a:cs typeface="Times New Roman" panose="02020603050405020304" pitchFamily="18" charset="0"/>
              </a:rPr>
              <a:t>Le système de défense interne : le système immunitaire</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a:t>
            </a:r>
          </a:p>
        </p:txBody>
      </p:sp>
      <p:sp>
        <p:nvSpPr>
          <p:cNvPr id="4" name="ZoneTexte 3">
            <a:extLst>
              <a:ext uri="{FF2B5EF4-FFF2-40B4-BE49-F238E27FC236}">
                <a16:creationId xmlns:a16="http://schemas.microsoft.com/office/drawing/2014/main" id="{7E8E2920-1F61-768D-79FA-FC5D27F1DD50}"/>
              </a:ext>
            </a:extLst>
          </p:cNvPr>
          <p:cNvSpPr txBox="1"/>
          <p:nvPr/>
        </p:nvSpPr>
        <p:spPr>
          <a:xfrm>
            <a:off x="2128683" y="564659"/>
            <a:ext cx="9552039" cy="461665"/>
          </a:xfrm>
          <a:prstGeom prst="rect">
            <a:avLst/>
          </a:prstGeom>
          <a:noFill/>
        </p:spPr>
        <p:txBody>
          <a:bodyPr wrap="square" rtlCol="0">
            <a:spAutoFit/>
          </a:bodyPr>
          <a:lstStyle/>
          <a:p>
            <a:pPr indent="226695" algn="just">
              <a:spcBef>
                <a:spcPts val="200"/>
              </a:spcBef>
            </a:pPr>
            <a:r>
              <a:rPr lang="fr-FR" sz="2400" b="1" kern="100" dirty="0">
                <a:effectLst/>
                <a:latin typeface="Linux Libertine"/>
                <a:ea typeface="Times New Roman" panose="02020603050405020304" pitchFamily="18" charset="0"/>
                <a:cs typeface="Times New Roman" panose="02020603050405020304" pitchFamily="18" charset="0"/>
              </a:rPr>
              <a:t>Le système de défense interne : le système immunitaire.</a:t>
            </a:r>
          </a:p>
        </p:txBody>
      </p:sp>
      <p:sp>
        <p:nvSpPr>
          <p:cNvPr id="7" name="ZoneTexte 6">
            <a:extLst>
              <a:ext uri="{FF2B5EF4-FFF2-40B4-BE49-F238E27FC236}">
                <a16:creationId xmlns:a16="http://schemas.microsoft.com/office/drawing/2014/main" id="{986759B1-ED66-FAE1-AFB8-063D903A518A}"/>
              </a:ext>
            </a:extLst>
          </p:cNvPr>
          <p:cNvSpPr txBox="1"/>
          <p:nvPr/>
        </p:nvSpPr>
        <p:spPr>
          <a:xfrm>
            <a:off x="2261419" y="1025634"/>
            <a:ext cx="7678993" cy="400110"/>
          </a:xfrm>
          <a:prstGeom prst="rect">
            <a:avLst/>
          </a:prstGeom>
          <a:noFill/>
        </p:spPr>
        <p:txBody>
          <a:bodyPr wrap="square">
            <a:spAutoFit/>
          </a:bodyPr>
          <a:lstStyle/>
          <a:p>
            <a:pPr indent="226695" algn="just">
              <a:spcBef>
                <a:spcPts val="200"/>
              </a:spcBef>
            </a:pPr>
            <a:r>
              <a:rPr lang="fr-FR" sz="2000" b="1" kern="100" dirty="0">
                <a:effectLst/>
                <a:latin typeface="Linux Libertine"/>
                <a:ea typeface="Times New Roman" panose="02020603050405020304" pitchFamily="18" charset="0"/>
                <a:cs typeface="Times New Roman" panose="02020603050405020304" pitchFamily="18" charset="0"/>
              </a:rPr>
              <a:t>Les injustices du système immunitaire</a:t>
            </a:r>
          </a:p>
        </p:txBody>
      </p:sp>
      <p:sp>
        <p:nvSpPr>
          <p:cNvPr id="6" name="ZoneTexte 5">
            <a:extLst>
              <a:ext uri="{FF2B5EF4-FFF2-40B4-BE49-F238E27FC236}">
                <a16:creationId xmlns:a16="http://schemas.microsoft.com/office/drawing/2014/main" id="{C3C7B890-E4BB-9919-8580-E6A8B5EDDE6A}"/>
              </a:ext>
            </a:extLst>
          </p:cNvPr>
          <p:cNvSpPr txBox="1"/>
          <p:nvPr/>
        </p:nvSpPr>
        <p:spPr>
          <a:xfrm>
            <a:off x="609599" y="2008758"/>
            <a:ext cx="4532671" cy="3477875"/>
          </a:xfrm>
          <a:prstGeom prst="rect">
            <a:avLst/>
          </a:prstGeom>
          <a:noFill/>
        </p:spPr>
        <p:txBody>
          <a:bodyPr wrap="square" rtlCol="0">
            <a:spAutoFit/>
          </a:bodyPr>
          <a:lstStyle/>
          <a:p>
            <a:r>
              <a:rPr lang="fr-FR" sz="2000" b="1" u="sng" dirty="0">
                <a:latin typeface="Linux Libertine"/>
              </a:rPr>
              <a:t>Exemple de la poliomyélite :</a:t>
            </a:r>
          </a:p>
          <a:p>
            <a:endParaRPr lang="fr-FR" sz="2000" b="1" dirty="0">
              <a:latin typeface="Linux Libertine"/>
            </a:endParaRPr>
          </a:p>
          <a:p>
            <a:r>
              <a:rPr lang="fr-FR" sz="2000" dirty="0">
                <a:latin typeface="Linux Libertine"/>
              </a:rPr>
              <a:t>Chez la plupart des sujets immunocompétents, </a:t>
            </a:r>
            <a:r>
              <a:rPr lang="fr-FR" sz="2000" b="1" dirty="0">
                <a:latin typeface="Linux Libertine"/>
              </a:rPr>
              <a:t>l'infection à poliovirus reste asymptomatique</a:t>
            </a:r>
            <a:r>
              <a:rPr lang="fr-FR" sz="2000" dirty="0">
                <a:latin typeface="Linux Libertine"/>
              </a:rPr>
              <a:t>, les anticorps neutralisants, sécrétés au niveau digestif, assurent en effet un rôle protecteur vis-à-vis du virus. Le terme « poliomyélite » se réfère à une infection symptomatique causée indistinctement par les trois sérotypes de poliovirus</a:t>
            </a:r>
          </a:p>
        </p:txBody>
      </p:sp>
      <p:pic>
        <p:nvPicPr>
          <p:cNvPr id="9" name="Image 8">
            <a:extLst>
              <a:ext uri="{FF2B5EF4-FFF2-40B4-BE49-F238E27FC236}">
                <a16:creationId xmlns:a16="http://schemas.microsoft.com/office/drawing/2014/main" id="{133A5DFA-BD6B-0854-9F61-A8618DE87FC6}"/>
              </a:ext>
            </a:extLst>
          </p:cNvPr>
          <p:cNvPicPr>
            <a:picLocks noChangeAspect="1"/>
          </p:cNvPicPr>
          <p:nvPr/>
        </p:nvPicPr>
        <p:blipFill>
          <a:blip r:embed="rId2"/>
          <a:stretch>
            <a:fillRect/>
          </a:stretch>
        </p:blipFill>
        <p:spPr>
          <a:xfrm>
            <a:off x="5405286" y="1700981"/>
            <a:ext cx="4905895" cy="3785652"/>
          </a:xfrm>
          <a:prstGeom prst="rect">
            <a:avLst/>
          </a:prstGeom>
        </p:spPr>
      </p:pic>
    </p:spTree>
    <p:extLst>
      <p:ext uri="{BB962C8B-B14F-4D97-AF65-F5344CB8AC3E}">
        <p14:creationId xmlns:p14="http://schemas.microsoft.com/office/powerpoint/2010/main" val="39102137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6AF2B90-2004-F582-7F26-200FE39299BA}"/>
              </a:ext>
            </a:extLst>
          </p:cNvPr>
          <p:cNvSpPr txBox="1"/>
          <p:nvPr/>
        </p:nvSpPr>
        <p:spPr>
          <a:xfrm>
            <a:off x="1568245" y="256882"/>
            <a:ext cx="10446774" cy="307777"/>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a:t>
            </a:r>
            <a:r>
              <a:rPr lang="fr-FR" sz="11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cours des âges  Les agents infectieux </a:t>
            </a:r>
            <a:r>
              <a:rPr lang="fr-FR" sz="12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Le rempart Les alliés </a:t>
            </a:r>
            <a:r>
              <a:rPr lang="fr-FR" sz="1400" kern="100" dirty="0">
                <a:effectLst/>
                <a:latin typeface="Linux Libertine"/>
                <a:ea typeface="Times New Roman" panose="02020603050405020304" pitchFamily="18" charset="0"/>
                <a:cs typeface="Times New Roman" panose="02020603050405020304" pitchFamily="18" charset="0"/>
              </a:rPr>
              <a:t>Le système de défense interne : le système immunitaire</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a:t>
            </a:r>
          </a:p>
        </p:txBody>
      </p:sp>
      <p:sp>
        <p:nvSpPr>
          <p:cNvPr id="4" name="ZoneTexte 3">
            <a:extLst>
              <a:ext uri="{FF2B5EF4-FFF2-40B4-BE49-F238E27FC236}">
                <a16:creationId xmlns:a16="http://schemas.microsoft.com/office/drawing/2014/main" id="{7E8E2920-1F61-768D-79FA-FC5D27F1DD50}"/>
              </a:ext>
            </a:extLst>
          </p:cNvPr>
          <p:cNvSpPr txBox="1"/>
          <p:nvPr/>
        </p:nvSpPr>
        <p:spPr>
          <a:xfrm>
            <a:off x="2128683" y="564659"/>
            <a:ext cx="9552039" cy="461665"/>
          </a:xfrm>
          <a:prstGeom prst="rect">
            <a:avLst/>
          </a:prstGeom>
          <a:noFill/>
        </p:spPr>
        <p:txBody>
          <a:bodyPr wrap="square" rtlCol="0">
            <a:spAutoFit/>
          </a:bodyPr>
          <a:lstStyle/>
          <a:p>
            <a:pPr indent="226695" algn="just">
              <a:spcBef>
                <a:spcPts val="200"/>
              </a:spcBef>
            </a:pPr>
            <a:r>
              <a:rPr lang="fr-FR" sz="2400" b="1" kern="100" dirty="0">
                <a:effectLst/>
                <a:latin typeface="Linux Libertine"/>
                <a:ea typeface="Times New Roman" panose="02020603050405020304" pitchFamily="18" charset="0"/>
                <a:cs typeface="Times New Roman" panose="02020603050405020304" pitchFamily="18" charset="0"/>
              </a:rPr>
              <a:t>Le système de défense interne : le système immunitaire.</a:t>
            </a:r>
          </a:p>
        </p:txBody>
      </p:sp>
      <p:pic>
        <p:nvPicPr>
          <p:cNvPr id="8" name="Image 7">
            <a:extLst>
              <a:ext uri="{FF2B5EF4-FFF2-40B4-BE49-F238E27FC236}">
                <a16:creationId xmlns:a16="http://schemas.microsoft.com/office/drawing/2014/main" id="{DD931ED8-7D76-C88A-BF8F-936E7C95EF97}"/>
              </a:ext>
            </a:extLst>
          </p:cNvPr>
          <p:cNvPicPr>
            <a:picLocks noChangeAspect="1"/>
          </p:cNvPicPr>
          <p:nvPr/>
        </p:nvPicPr>
        <p:blipFill>
          <a:blip r:embed="rId2"/>
          <a:stretch>
            <a:fillRect/>
          </a:stretch>
        </p:blipFill>
        <p:spPr>
          <a:xfrm>
            <a:off x="6416719" y="2128043"/>
            <a:ext cx="5598300" cy="3704323"/>
          </a:xfrm>
          <a:prstGeom prst="rect">
            <a:avLst/>
          </a:prstGeom>
        </p:spPr>
      </p:pic>
      <p:sp>
        <p:nvSpPr>
          <p:cNvPr id="9" name="ZoneTexte 8">
            <a:extLst>
              <a:ext uri="{FF2B5EF4-FFF2-40B4-BE49-F238E27FC236}">
                <a16:creationId xmlns:a16="http://schemas.microsoft.com/office/drawing/2014/main" id="{69870692-6596-8E82-EF91-43F91DACBA8B}"/>
              </a:ext>
            </a:extLst>
          </p:cNvPr>
          <p:cNvSpPr txBox="1"/>
          <p:nvPr/>
        </p:nvSpPr>
        <p:spPr>
          <a:xfrm>
            <a:off x="428875" y="1625713"/>
            <a:ext cx="5667125" cy="4708981"/>
          </a:xfrm>
          <a:prstGeom prst="rect">
            <a:avLst/>
          </a:prstGeom>
          <a:noFill/>
        </p:spPr>
        <p:txBody>
          <a:bodyPr wrap="square" rtlCol="0">
            <a:spAutoFit/>
          </a:bodyPr>
          <a:lstStyle/>
          <a:p>
            <a:r>
              <a:rPr lang="fr-FR" sz="2000" dirty="0">
                <a:latin typeface="Linux Libertine"/>
              </a:rPr>
              <a:t>Pour la première fois, des années 1770 jusqu'en 1791, au moins six personnes ont testé, chacune de façon indépendante, la possibilité d'immuniser les humains de la variole en leur inoculant la variole des vaches,</a:t>
            </a:r>
          </a:p>
          <a:p>
            <a:endParaRPr lang="fr-FR" sz="2000" dirty="0">
              <a:latin typeface="Linux Libertine"/>
            </a:endParaRPr>
          </a:p>
          <a:p>
            <a:r>
              <a:rPr lang="fr-FR" sz="2000" dirty="0">
                <a:latin typeface="Linux Libertine"/>
              </a:rPr>
              <a:t>En 1796, le médecin anglais </a:t>
            </a:r>
            <a:r>
              <a:rPr lang="fr-FR" sz="2000" b="1" dirty="0">
                <a:latin typeface="Linux Libertine"/>
              </a:rPr>
              <a:t>Edward Jenner </a:t>
            </a:r>
            <a:r>
              <a:rPr lang="fr-FR" sz="2000" dirty="0">
                <a:latin typeface="Linux Libertine"/>
              </a:rPr>
              <a:t>fit la même découverte et se battit afin que l'on reconnaisse officiellement le bon résultat de l'immunisation. Le 14 mai 1796, il inocula au jeune James </a:t>
            </a:r>
            <a:r>
              <a:rPr lang="fr-FR" sz="2000" dirty="0" err="1">
                <a:latin typeface="Linux Libertine"/>
              </a:rPr>
              <a:t>Phipps</a:t>
            </a:r>
            <a:r>
              <a:rPr lang="fr-FR" sz="2000" dirty="0">
                <a:latin typeface="Linux Libertine"/>
              </a:rPr>
              <a:t>, âgé de 8 ans, du pus prélevé sur la main de Sarah </a:t>
            </a:r>
            <a:r>
              <a:rPr lang="fr-FR" sz="2000" dirty="0" err="1">
                <a:latin typeface="Linux Libertine"/>
              </a:rPr>
              <a:t>Nelmes</a:t>
            </a:r>
            <a:r>
              <a:rPr lang="fr-FR" sz="2000" dirty="0">
                <a:latin typeface="Linux Libertine"/>
              </a:rPr>
              <a:t>, une fermière infectée par la vaccine, ou variole des vaches. Trois mois plus tard, il inocula la variole à l'enfant, qui se révéla immunisé</a:t>
            </a:r>
          </a:p>
        </p:txBody>
      </p:sp>
      <p:sp>
        <p:nvSpPr>
          <p:cNvPr id="2" name="ZoneTexte 1">
            <a:extLst>
              <a:ext uri="{FF2B5EF4-FFF2-40B4-BE49-F238E27FC236}">
                <a16:creationId xmlns:a16="http://schemas.microsoft.com/office/drawing/2014/main" id="{FCC2C47B-F80F-A214-C905-3F98E94D0A6E}"/>
              </a:ext>
            </a:extLst>
          </p:cNvPr>
          <p:cNvSpPr txBox="1"/>
          <p:nvPr/>
        </p:nvSpPr>
        <p:spPr>
          <a:xfrm>
            <a:off x="2620295" y="1025634"/>
            <a:ext cx="5019369" cy="584775"/>
          </a:xfrm>
          <a:prstGeom prst="rect">
            <a:avLst/>
          </a:prstGeom>
          <a:noFill/>
        </p:spPr>
        <p:txBody>
          <a:bodyPr wrap="square" rtlCol="0">
            <a:spAutoFit/>
          </a:bodyPr>
          <a:lstStyle/>
          <a:p>
            <a:r>
              <a:rPr lang="fr-FR" sz="3200" b="1" dirty="0">
                <a:latin typeface="Linux Libertine"/>
              </a:rPr>
              <a:t>La vaccination</a:t>
            </a:r>
          </a:p>
        </p:txBody>
      </p:sp>
    </p:spTree>
    <p:extLst>
      <p:ext uri="{BB962C8B-B14F-4D97-AF65-F5344CB8AC3E}">
        <p14:creationId xmlns:p14="http://schemas.microsoft.com/office/powerpoint/2010/main" val="250555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0723B-2DA4-4D71-D4ED-D7047212EA6F}"/>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6C711709-4843-0D71-DEF9-8C3A29D4A3B0}"/>
              </a:ext>
            </a:extLst>
          </p:cNvPr>
          <p:cNvSpPr txBox="1"/>
          <p:nvPr/>
        </p:nvSpPr>
        <p:spPr>
          <a:xfrm>
            <a:off x="208936" y="1425744"/>
            <a:ext cx="6582696" cy="369332"/>
          </a:xfrm>
          <a:prstGeom prst="rect">
            <a:avLst/>
          </a:prstGeom>
          <a:noFill/>
        </p:spPr>
        <p:txBody>
          <a:bodyPr wrap="square" rtlCol="0">
            <a:spAutoFit/>
          </a:bodyPr>
          <a:lstStyle/>
          <a:p>
            <a:pPr indent="226695" algn="just">
              <a:spcBef>
                <a:spcPts val="200"/>
              </a:spcBef>
            </a:pPr>
            <a:r>
              <a:rPr lang="fr-FR" sz="1800" kern="100" dirty="0">
                <a:effectLst/>
                <a:latin typeface="Linux Libertine"/>
                <a:ea typeface="Aptos" panose="020B0004020202020204" pitchFamily="34" charset="0"/>
                <a:cs typeface="Times New Roman" panose="02020603050405020304" pitchFamily="18" charset="0"/>
              </a:rPr>
              <a:t> </a:t>
            </a:r>
          </a:p>
        </p:txBody>
      </p:sp>
      <p:sp>
        <p:nvSpPr>
          <p:cNvPr id="3" name="ZoneTexte 2">
            <a:extLst>
              <a:ext uri="{FF2B5EF4-FFF2-40B4-BE49-F238E27FC236}">
                <a16:creationId xmlns:a16="http://schemas.microsoft.com/office/drawing/2014/main" id="{7664A9E1-2054-455E-53D4-B8CC1C65C94F}"/>
              </a:ext>
            </a:extLst>
          </p:cNvPr>
          <p:cNvSpPr txBox="1"/>
          <p:nvPr/>
        </p:nvSpPr>
        <p:spPr>
          <a:xfrm>
            <a:off x="1568245" y="256882"/>
            <a:ext cx="10446774" cy="307777"/>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a:t>
            </a:r>
            <a:r>
              <a:rPr lang="fr-FR" sz="11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cours des âges  Les agents infectieux </a:t>
            </a:r>
            <a:r>
              <a:rPr lang="fr-FR" sz="12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Le rempart Les alliés </a:t>
            </a:r>
            <a:r>
              <a:rPr lang="fr-FR" sz="1400" kern="100" dirty="0">
                <a:effectLst/>
                <a:latin typeface="Linux Libertine"/>
                <a:ea typeface="Times New Roman" panose="02020603050405020304" pitchFamily="18" charset="0"/>
                <a:cs typeface="Times New Roman" panose="02020603050405020304" pitchFamily="18" charset="0"/>
              </a:rPr>
              <a:t>Le système de défense interne : le système immunitaire</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a:t>
            </a:r>
          </a:p>
        </p:txBody>
      </p:sp>
      <p:sp>
        <p:nvSpPr>
          <p:cNvPr id="4" name="ZoneTexte 3">
            <a:extLst>
              <a:ext uri="{FF2B5EF4-FFF2-40B4-BE49-F238E27FC236}">
                <a16:creationId xmlns:a16="http://schemas.microsoft.com/office/drawing/2014/main" id="{9EECB194-7112-8135-1B93-13D947C16C31}"/>
              </a:ext>
            </a:extLst>
          </p:cNvPr>
          <p:cNvSpPr txBox="1"/>
          <p:nvPr/>
        </p:nvSpPr>
        <p:spPr>
          <a:xfrm>
            <a:off x="2128683" y="564659"/>
            <a:ext cx="9552039" cy="461665"/>
          </a:xfrm>
          <a:prstGeom prst="rect">
            <a:avLst/>
          </a:prstGeom>
          <a:noFill/>
        </p:spPr>
        <p:txBody>
          <a:bodyPr wrap="square" rtlCol="0">
            <a:spAutoFit/>
          </a:bodyPr>
          <a:lstStyle/>
          <a:p>
            <a:pPr indent="226695" algn="just">
              <a:spcBef>
                <a:spcPts val="200"/>
              </a:spcBef>
            </a:pPr>
            <a:r>
              <a:rPr lang="fr-FR" sz="2400" b="1" kern="100" dirty="0">
                <a:effectLst/>
                <a:latin typeface="Linux Libertine"/>
                <a:ea typeface="Times New Roman" panose="02020603050405020304" pitchFamily="18" charset="0"/>
                <a:cs typeface="Times New Roman" panose="02020603050405020304" pitchFamily="18" charset="0"/>
              </a:rPr>
              <a:t>Le système de défense interne : le système immunitaire.</a:t>
            </a:r>
          </a:p>
        </p:txBody>
      </p:sp>
      <p:sp>
        <p:nvSpPr>
          <p:cNvPr id="7" name="ZoneTexte 6">
            <a:extLst>
              <a:ext uri="{FF2B5EF4-FFF2-40B4-BE49-F238E27FC236}">
                <a16:creationId xmlns:a16="http://schemas.microsoft.com/office/drawing/2014/main" id="{472E9118-42A4-E7E3-E608-EFC046AB70A2}"/>
              </a:ext>
            </a:extLst>
          </p:cNvPr>
          <p:cNvSpPr txBox="1"/>
          <p:nvPr/>
        </p:nvSpPr>
        <p:spPr>
          <a:xfrm>
            <a:off x="2261419" y="1025634"/>
            <a:ext cx="7678993" cy="369332"/>
          </a:xfrm>
          <a:prstGeom prst="rect">
            <a:avLst/>
          </a:prstGeom>
          <a:noFill/>
        </p:spPr>
        <p:txBody>
          <a:bodyPr wrap="square">
            <a:spAutoFit/>
          </a:bodyPr>
          <a:lstStyle/>
          <a:p>
            <a:pPr indent="226695" algn="just">
              <a:spcBef>
                <a:spcPts val="200"/>
              </a:spcBef>
            </a:pPr>
            <a:r>
              <a:rPr lang="fr-FR" sz="1800" b="1" kern="100" dirty="0">
                <a:effectLst/>
                <a:latin typeface="Linux Libertine"/>
                <a:ea typeface="Times New Roman" panose="02020603050405020304" pitchFamily="18" charset="0"/>
                <a:cs typeface="Times New Roman" panose="02020603050405020304" pitchFamily="18" charset="0"/>
              </a:rPr>
              <a:t>Rôle de la vaccination dans la chute de la mortalité,</a:t>
            </a:r>
          </a:p>
        </p:txBody>
      </p:sp>
      <p:pic>
        <p:nvPicPr>
          <p:cNvPr id="12" name="Image 11">
            <a:extLst>
              <a:ext uri="{FF2B5EF4-FFF2-40B4-BE49-F238E27FC236}">
                <a16:creationId xmlns:a16="http://schemas.microsoft.com/office/drawing/2014/main" id="{1D62BA83-73BD-DD75-46D6-C8049546FEDE}"/>
              </a:ext>
            </a:extLst>
          </p:cNvPr>
          <p:cNvPicPr>
            <a:picLocks noChangeAspect="1"/>
          </p:cNvPicPr>
          <p:nvPr/>
        </p:nvPicPr>
        <p:blipFill>
          <a:blip r:embed="rId2"/>
          <a:stretch>
            <a:fillRect/>
          </a:stretch>
        </p:blipFill>
        <p:spPr>
          <a:xfrm>
            <a:off x="6304580" y="2194496"/>
            <a:ext cx="5710439" cy="4499796"/>
          </a:xfrm>
          <a:prstGeom prst="rect">
            <a:avLst/>
          </a:prstGeom>
        </p:spPr>
      </p:pic>
      <p:pic>
        <p:nvPicPr>
          <p:cNvPr id="14" name="Image 13">
            <a:extLst>
              <a:ext uri="{FF2B5EF4-FFF2-40B4-BE49-F238E27FC236}">
                <a16:creationId xmlns:a16="http://schemas.microsoft.com/office/drawing/2014/main" id="{25B501A0-EB25-46BF-0D24-B1052FCA33F3}"/>
              </a:ext>
            </a:extLst>
          </p:cNvPr>
          <p:cNvPicPr>
            <a:picLocks noChangeAspect="1"/>
          </p:cNvPicPr>
          <p:nvPr/>
        </p:nvPicPr>
        <p:blipFill>
          <a:blip r:embed="rId3"/>
          <a:stretch>
            <a:fillRect/>
          </a:stretch>
        </p:blipFill>
        <p:spPr>
          <a:xfrm>
            <a:off x="276638" y="1487299"/>
            <a:ext cx="6027942" cy="4587638"/>
          </a:xfrm>
          <a:prstGeom prst="rect">
            <a:avLst/>
          </a:prstGeom>
        </p:spPr>
      </p:pic>
    </p:spTree>
    <p:extLst>
      <p:ext uri="{BB962C8B-B14F-4D97-AF65-F5344CB8AC3E}">
        <p14:creationId xmlns:p14="http://schemas.microsoft.com/office/powerpoint/2010/main" val="146665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F0E744-B7D7-F724-0165-8721B87727AB}"/>
              </a:ext>
            </a:extLst>
          </p:cNvPr>
          <p:cNvSpPr txBox="1"/>
          <p:nvPr/>
        </p:nvSpPr>
        <p:spPr>
          <a:xfrm>
            <a:off x="208936" y="1425744"/>
            <a:ext cx="6582696" cy="369332"/>
          </a:xfrm>
          <a:prstGeom prst="rect">
            <a:avLst/>
          </a:prstGeom>
          <a:noFill/>
        </p:spPr>
        <p:txBody>
          <a:bodyPr wrap="square" rtlCol="0">
            <a:spAutoFit/>
          </a:bodyPr>
          <a:lstStyle/>
          <a:p>
            <a:pPr indent="226695" algn="just">
              <a:spcBef>
                <a:spcPts val="200"/>
              </a:spcBef>
            </a:pPr>
            <a:r>
              <a:rPr lang="fr-FR" sz="1800" kern="100" dirty="0">
                <a:effectLst/>
                <a:latin typeface="Linux Libertine"/>
                <a:ea typeface="Aptos" panose="020B0004020202020204" pitchFamily="34" charset="0"/>
                <a:cs typeface="Times New Roman" panose="02020603050405020304" pitchFamily="18" charset="0"/>
              </a:rPr>
              <a:t> </a:t>
            </a:r>
          </a:p>
        </p:txBody>
      </p:sp>
      <p:sp>
        <p:nvSpPr>
          <p:cNvPr id="3" name="ZoneTexte 2">
            <a:extLst>
              <a:ext uri="{FF2B5EF4-FFF2-40B4-BE49-F238E27FC236}">
                <a16:creationId xmlns:a16="http://schemas.microsoft.com/office/drawing/2014/main" id="{06AF2B90-2004-F582-7F26-200FE39299BA}"/>
              </a:ext>
            </a:extLst>
          </p:cNvPr>
          <p:cNvSpPr txBox="1"/>
          <p:nvPr/>
        </p:nvSpPr>
        <p:spPr>
          <a:xfrm>
            <a:off x="1568245" y="256882"/>
            <a:ext cx="10446774" cy="307777"/>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a:t>
            </a:r>
            <a:r>
              <a:rPr lang="fr-FR" sz="11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cours des âges  Les agents infectieux </a:t>
            </a:r>
            <a:r>
              <a:rPr lang="fr-FR" sz="12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Le rempart Les alliés </a:t>
            </a:r>
            <a:r>
              <a:rPr lang="fr-FR" sz="1400" kern="100" dirty="0">
                <a:effectLst/>
                <a:latin typeface="Linux Libertine"/>
                <a:ea typeface="Times New Roman" panose="02020603050405020304" pitchFamily="18" charset="0"/>
                <a:cs typeface="Times New Roman" panose="02020603050405020304" pitchFamily="18" charset="0"/>
              </a:rPr>
              <a:t>Le système de défense interne : le système immunitaire</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a:t>
            </a:r>
          </a:p>
        </p:txBody>
      </p:sp>
      <p:sp>
        <p:nvSpPr>
          <p:cNvPr id="4" name="ZoneTexte 3">
            <a:extLst>
              <a:ext uri="{FF2B5EF4-FFF2-40B4-BE49-F238E27FC236}">
                <a16:creationId xmlns:a16="http://schemas.microsoft.com/office/drawing/2014/main" id="{7E8E2920-1F61-768D-79FA-FC5D27F1DD50}"/>
              </a:ext>
            </a:extLst>
          </p:cNvPr>
          <p:cNvSpPr txBox="1"/>
          <p:nvPr/>
        </p:nvSpPr>
        <p:spPr>
          <a:xfrm>
            <a:off x="2128683" y="564659"/>
            <a:ext cx="9552039" cy="461665"/>
          </a:xfrm>
          <a:prstGeom prst="rect">
            <a:avLst/>
          </a:prstGeom>
          <a:noFill/>
        </p:spPr>
        <p:txBody>
          <a:bodyPr wrap="square" rtlCol="0">
            <a:spAutoFit/>
          </a:bodyPr>
          <a:lstStyle/>
          <a:p>
            <a:pPr indent="226695" algn="just">
              <a:spcBef>
                <a:spcPts val="200"/>
              </a:spcBef>
            </a:pPr>
            <a:r>
              <a:rPr lang="fr-FR" sz="2400" b="1" kern="100" dirty="0">
                <a:effectLst/>
                <a:latin typeface="Linux Libertine"/>
                <a:ea typeface="Times New Roman" panose="02020603050405020304" pitchFamily="18" charset="0"/>
                <a:cs typeface="Times New Roman" panose="02020603050405020304" pitchFamily="18" charset="0"/>
              </a:rPr>
              <a:t>Le système de défense interne : le système immunitaire.</a:t>
            </a:r>
          </a:p>
        </p:txBody>
      </p:sp>
      <p:sp>
        <p:nvSpPr>
          <p:cNvPr id="7" name="ZoneTexte 6">
            <a:extLst>
              <a:ext uri="{FF2B5EF4-FFF2-40B4-BE49-F238E27FC236}">
                <a16:creationId xmlns:a16="http://schemas.microsoft.com/office/drawing/2014/main" id="{986759B1-ED66-FAE1-AFB8-063D903A518A}"/>
              </a:ext>
            </a:extLst>
          </p:cNvPr>
          <p:cNvSpPr txBox="1"/>
          <p:nvPr/>
        </p:nvSpPr>
        <p:spPr>
          <a:xfrm>
            <a:off x="2261419" y="1025634"/>
            <a:ext cx="7678993" cy="369332"/>
          </a:xfrm>
          <a:prstGeom prst="rect">
            <a:avLst/>
          </a:prstGeom>
          <a:noFill/>
        </p:spPr>
        <p:txBody>
          <a:bodyPr wrap="square">
            <a:spAutoFit/>
          </a:bodyPr>
          <a:lstStyle/>
          <a:p>
            <a:pPr indent="226695" algn="just">
              <a:spcBef>
                <a:spcPts val="200"/>
              </a:spcBef>
            </a:pPr>
            <a:r>
              <a:rPr lang="fr-FR" sz="1800" b="1" kern="100" dirty="0">
                <a:effectLst/>
                <a:latin typeface="Linux Libertine"/>
                <a:ea typeface="Times New Roman" panose="02020603050405020304" pitchFamily="18" charset="0"/>
                <a:cs typeface="Times New Roman" panose="02020603050405020304" pitchFamily="18" charset="0"/>
              </a:rPr>
              <a:t>Calendrier vaccinal</a:t>
            </a:r>
          </a:p>
        </p:txBody>
      </p:sp>
      <p:pic>
        <p:nvPicPr>
          <p:cNvPr id="6" name="Image 5">
            <a:extLst>
              <a:ext uri="{FF2B5EF4-FFF2-40B4-BE49-F238E27FC236}">
                <a16:creationId xmlns:a16="http://schemas.microsoft.com/office/drawing/2014/main" id="{FEECFA7D-212F-8FC5-5985-60990E302779}"/>
              </a:ext>
            </a:extLst>
          </p:cNvPr>
          <p:cNvPicPr>
            <a:picLocks noChangeAspect="1"/>
          </p:cNvPicPr>
          <p:nvPr/>
        </p:nvPicPr>
        <p:blipFill>
          <a:blip r:embed="rId2"/>
          <a:stretch>
            <a:fillRect/>
          </a:stretch>
        </p:blipFill>
        <p:spPr>
          <a:xfrm>
            <a:off x="2128683" y="1025634"/>
            <a:ext cx="8244350" cy="5780899"/>
          </a:xfrm>
          <a:prstGeom prst="rect">
            <a:avLst/>
          </a:prstGeom>
        </p:spPr>
      </p:pic>
    </p:spTree>
    <p:extLst>
      <p:ext uri="{BB962C8B-B14F-4D97-AF65-F5344CB8AC3E}">
        <p14:creationId xmlns:p14="http://schemas.microsoft.com/office/powerpoint/2010/main" val="418802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F0E744-B7D7-F724-0165-8721B87727AB}"/>
              </a:ext>
            </a:extLst>
          </p:cNvPr>
          <p:cNvSpPr txBox="1"/>
          <p:nvPr/>
        </p:nvSpPr>
        <p:spPr>
          <a:xfrm>
            <a:off x="208936" y="1425744"/>
            <a:ext cx="6582696" cy="369332"/>
          </a:xfrm>
          <a:prstGeom prst="rect">
            <a:avLst/>
          </a:prstGeom>
          <a:noFill/>
        </p:spPr>
        <p:txBody>
          <a:bodyPr wrap="square" rtlCol="0">
            <a:spAutoFit/>
          </a:bodyPr>
          <a:lstStyle/>
          <a:p>
            <a:pPr indent="226695" algn="just">
              <a:spcBef>
                <a:spcPts val="200"/>
              </a:spcBef>
            </a:pPr>
            <a:r>
              <a:rPr lang="fr-FR" sz="1800" kern="100" dirty="0">
                <a:effectLst/>
                <a:latin typeface="Linux Libertine"/>
                <a:ea typeface="Aptos" panose="020B0004020202020204" pitchFamily="34" charset="0"/>
                <a:cs typeface="Times New Roman" panose="02020603050405020304" pitchFamily="18" charset="0"/>
              </a:rPr>
              <a:t> </a:t>
            </a:r>
          </a:p>
        </p:txBody>
      </p:sp>
      <p:sp>
        <p:nvSpPr>
          <p:cNvPr id="3" name="ZoneTexte 2">
            <a:extLst>
              <a:ext uri="{FF2B5EF4-FFF2-40B4-BE49-F238E27FC236}">
                <a16:creationId xmlns:a16="http://schemas.microsoft.com/office/drawing/2014/main" id="{06AF2B90-2004-F582-7F26-200FE39299BA}"/>
              </a:ext>
            </a:extLst>
          </p:cNvPr>
          <p:cNvSpPr txBox="1"/>
          <p:nvPr/>
        </p:nvSpPr>
        <p:spPr>
          <a:xfrm>
            <a:off x="1568245" y="256882"/>
            <a:ext cx="10446774" cy="307777"/>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a:t>
            </a:r>
            <a:r>
              <a:rPr lang="fr-FR" sz="11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cours des âges  Les agents infectieux </a:t>
            </a:r>
            <a:r>
              <a:rPr lang="fr-FR" sz="12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Le rempart Les alliés </a:t>
            </a:r>
            <a:r>
              <a:rPr lang="fr-FR" sz="1400" kern="100" dirty="0">
                <a:effectLst/>
                <a:latin typeface="Linux Libertine"/>
                <a:ea typeface="Times New Roman" panose="02020603050405020304" pitchFamily="18" charset="0"/>
                <a:cs typeface="Times New Roman" panose="02020603050405020304" pitchFamily="18" charset="0"/>
              </a:rPr>
              <a:t>Le système de défense interne : le système immunitaire</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a:t>
            </a:r>
          </a:p>
        </p:txBody>
      </p:sp>
      <p:sp>
        <p:nvSpPr>
          <p:cNvPr id="4" name="ZoneTexte 3">
            <a:extLst>
              <a:ext uri="{FF2B5EF4-FFF2-40B4-BE49-F238E27FC236}">
                <a16:creationId xmlns:a16="http://schemas.microsoft.com/office/drawing/2014/main" id="{7E8E2920-1F61-768D-79FA-FC5D27F1DD50}"/>
              </a:ext>
            </a:extLst>
          </p:cNvPr>
          <p:cNvSpPr txBox="1"/>
          <p:nvPr/>
        </p:nvSpPr>
        <p:spPr>
          <a:xfrm>
            <a:off x="2128683" y="564659"/>
            <a:ext cx="9552039" cy="461665"/>
          </a:xfrm>
          <a:prstGeom prst="rect">
            <a:avLst/>
          </a:prstGeom>
          <a:noFill/>
        </p:spPr>
        <p:txBody>
          <a:bodyPr wrap="square" rtlCol="0">
            <a:spAutoFit/>
          </a:bodyPr>
          <a:lstStyle/>
          <a:p>
            <a:pPr indent="226695" algn="just">
              <a:spcBef>
                <a:spcPts val="200"/>
              </a:spcBef>
            </a:pPr>
            <a:r>
              <a:rPr lang="fr-FR" sz="2400" b="1" kern="100" dirty="0">
                <a:effectLst/>
                <a:latin typeface="Linux Libertine"/>
                <a:ea typeface="Times New Roman" panose="02020603050405020304" pitchFamily="18" charset="0"/>
                <a:cs typeface="Times New Roman" panose="02020603050405020304" pitchFamily="18" charset="0"/>
              </a:rPr>
              <a:t>Le système de défense interne : le système immunitaire.</a:t>
            </a:r>
          </a:p>
        </p:txBody>
      </p:sp>
      <p:sp>
        <p:nvSpPr>
          <p:cNvPr id="5" name="ZoneTexte 4">
            <a:extLst>
              <a:ext uri="{FF2B5EF4-FFF2-40B4-BE49-F238E27FC236}">
                <a16:creationId xmlns:a16="http://schemas.microsoft.com/office/drawing/2014/main" id="{A34FD77C-A150-C7D3-C223-879B9CAF9291}"/>
              </a:ext>
            </a:extLst>
          </p:cNvPr>
          <p:cNvSpPr txBox="1"/>
          <p:nvPr/>
        </p:nvSpPr>
        <p:spPr>
          <a:xfrm>
            <a:off x="1568245" y="1425744"/>
            <a:ext cx="10004323" cy="5175374"/>
          </a:xfrm>
          <a:prstGeom prst="rect">
            <a:avLst/>
          </a:prstGeom>
          <a:noFill/>
        </p:spPr>
        <p:txBody>
          <a:bodyPr wrap="square" rtlCol="0">
            <a:spAutoFit/>
          </a:bodyPr>
          <a:lstStyle/>
          <a:p>
            <a:endParaRPr lang="fr-FR" dirty="0"/>
          </a:p>
        </p:txBody>
      </p:sp>
      <p:sp>
        <p:nvSpPr>
          <p:cNvPr id="8" name="ZoneTexte 7">
            <a:extLst>
              <a:ext uri="{FF2B5EF4-FFF2-40B4-BE49-F238E27FC236}">
                <a16:creationId xmlns:a16="http://schemas.microsoft.com/office/drawing/2014/main" id="{2F6E441E-C9BC-C0F6-EC74-4395019FAC8E}"/>
              </a:ext>
            </a:extLst>
          </p:cNvPr>
          <p:cNvSpPr txBox="1"/>
          <p:nvPr/>
        </p:nvSpPr>
        <p:spPr>
          <a:xfrm>
            <a:off x="796413" y="1140608"/>
            <a:ext cx="11395587" cy="5078313"/>
          </a:xfrm>
          <a:prstGeom prst="rect">
            <a:avLst/>
          </a:prstGeom>
          <a:noFill/>
        </p:spPr>
        <p:txBody>
          <a:bodyPr wrap="square" rtlCol="0">
            <a:spAutoFit/>
          </a:bodyPr>
          <a:lstStyle/>
          <a:p>
            <a:pPr algn="ctr"/>
            <a:r>
              <a:rPr lang="fr-FR" b="1" i="0" cap="all" dirty="0">
                <a:solidFill>
                  <a:srgbClr val="121212"/>
                </a:solidFill>
                <a:effectLst/>
                <a:latin typeface="Futura"/>
              </a:rPr>
              <a:t>Coqueluche</a:t>
            </a:r>
          </a:p>
          <a:p>
            <a:pPr algn="l"/>
            <a:r>
              <a:rPr lang="fr-FR" b="0" i="0" dirty="0">
                <a:solidFill>
                  <a:srgbClr val="787168"/>
                </a:solidFill>
                <a:effectLst/>
                <a:latin typeface="Futura"/>
              </a:rPr>
              <a:t>Mis à jour le 22.08.2024</a:t>
            </a:r>
          </a:p>
          <a:p>
            <a:pPr algn="l"/>
            <a:r>
              <a:rPr lang="fr-FR" b="0" i="0" dirty="0">
                <a:solidFill>
                  <a:srgbClr val="AC3765"/>
                </a:solidFill>
                <a:effectLst/>
                <a:latin typeface="Futura"/>
              </a:rPr>
              <a:t>En France les cas de coqueluche évoluent encore de manière cyclique. Entre 2013 et 2021, le réseau </a:t>
            </a:r>
            <a:r>
              <a:rPr lang="fr-FR" b="0" i="0" dirty="0" err="1">
                <a:solidFill>
                  <a:srgbClr val="AC3765"/>
                </a:solidFill>
                <a:effectLst/>
                <a:latin typeface="Futura"/>
              </a:rPr>
              <a:t>Renacoq</a:t>
            </a:r>
            <a:r>
              <a:rPr lang="fr-FR" b="0" i="0" dirty="0">
                <a:solidFill>
                  <a:srgbClr val="AC3765"/>
                </a:solidFill>
                <a:effectLst/>
                <a:latin typeface="Futura"/>
              </a:rPr>
              <a:t> (42 hôpitaux) déclarait près de 1000 cas de coqueluche ayant nécessité une hospitalisation chez des enfants de moins de 12 mois dont plus de la moitié chez des moins de trois mois.</a:t>
            </a:r>
            <a:br>
              <a:rPr lang="fr-FR" b="0" i="0" dirty="0">
                <a:solidFill>
                  <a:srgbClr val="AC3765"/>
                </a:solidFill>
                <a:effectLst/>
                <a:latin typeface="Futura"/>
              </a:rPr>
            </a:br>
            <a:r>
              <a:rPr lang="fr-FR" b="1" i="0" dirty="0">
                <a:solidFill>
                  <a:srgbClr val="AC3765"/>
                </a:solidFill>
                <a:effectLst/>
                <a:latin typeface="Futura"/>
              </a:rPr>
              <a:t>Depuis le début de l’année 2024, le nombre de cas augmente de façon importante en France et en Europe, avec déjà plus de cas rapportés sur les cinq premiers mois de l’année que pour 2023</a:t>
            </a:r>
            <a:r>
              <a:rPr lang="fr-FR" b="0" i="0" dirty="0">
                <a:solidFill>
                  <a:srgbClr val="AC3765"/>
                </a:solidFill>
                <a:effectLst/>
                <a:latin typeface="Futura"/>
              </a:rPr>
              <a:t>.</a:t>
            </a:r>
            <a:br>
              <a:rPr lang="fr-FR" b="0" i="0" dirty="0">
                <a:solidFill>
                  <a:srgbClr val="AC3765"/>
                </a:solidFill>
                <a:effectLst/>
                <a:latin typeface="Futura"/>
              </a:rPr>
            </a:br>
            <a:r>
              <a:rPr lang="fr-FR" b="0" i="0" dirty="0">
                <a:solidFill>
                  <a:srgbClr val="AC3765"/>
                </a:solidFill>
                <a:effectLst/>
                <a:latin typeface="Futura"/>
              </a:rPr>
              <a:t>Comme pour toute épidémie d’infections respiratoires, il est important de souligner que parmi les mesures barrières efficaces, le port du masque est fortement recommandé pour les personnes symptomatiques.</a:t>
            </a:r>
            <a:br>
              <a:rPr lang="fr-FR" b="0" i="0" dirty="0">
                <a:solidFill>
                  <a:srgbClr val="AC3765"/>
                </a:solidFill>
                <a:effectLst/>
                <a:latin typeface="Futura"/>
              </a:rPr>
            </a:br>
            <a:r>
              <a:rPr lang="fr-FR" b="0" i="0" dirty="0">
                <a:solidFill>
                  <a:srgbClr val="AC3765"/>
                </a:solidFill>
                <a:effectLst/>
                <a:latin typeface="Futura"/>
              </a:rPr>
              <a:t>La vaccination de la femme enceinte est recommandée depuis avril 2022 à chaque grossesse, même si elle a déjà été vaccinée avant sa grossesse. Elle est très importante pour protéger les nourrissons qui font les formes les plus graves.</a:t>
            </a:r>
            <a:br>
              <a:rPr lang="fr-FR" b="0" i="0" dirty="0">
                <a:solidFill>
                  <a:srgbClr val="AC3765"/>
                </a:solidFill>
                <a:effectLst/>
                <a:latin typeface="Futura"/>
              </a:rPr>
            </a:br>
            <a:br>
              <a:rPr lang="fr-FR" b="0" i="0" dirty="0">
                <a:solidFill>
                  <a:srgbClr val="AC3765"/>
                </a:solidFill>
                <a:effectLst/>
                <a:latin typeface="Futura"/>
              </a:rPr>
            </a:br>
            <a:r>
              <a:rPr lang="fr-FR" i="0" dirty="0">
                <a:solidFill>
                  <a:srgbClr val="AC3765"/>
                </a:solidFill>
                <a:effectLst/>
                <a:latin typeface="Futura"/>
              </a:rPr>
              <a:t>La Haute Autorité de Santé a recommandé </a:t>
            </a:r>
            <a:r>
              <a:rPr lang="fr-FR" b="1" i="0" dirty="0">
                <a:solidFill>
                  <a:srgbClr val="AC3765"/>
                </a:solidFill>
                <a:effectLst/>
                <a:latin typeface="Futura"/>
              </a:rPr>
              <a:t>le 22 juillet 2024 que toute personne en contact proche avec un nouveau-né et/ou nourrisson de moins de 6 mois dans un cadre familial ou professionnel reçoive un rappel, si son dernier vaccin contre la coqueluche date de plus de 5 ans</a:t>
            </a:r>
            <a:r>
              <a:rPr lang="fr-FR" b="0" i="0" dirty="0">
                <a:solidFill>
                  <a:srgbClr val="AC3765"/>
                </a:solidFill>
                <a:effectLst/>
                <a:latin typeface="Futura"/>
              </a:rPr>
              <a:t>.</a:t>
            </a:r>
          </a:p>
        </p:txBody>
      </p:sp>
    </p:spTree>
    <p:extLst>
      <p:ext uri="{BB962C8B-B14F-4D97-AF65-F5344CB8AC3E}">
        <p14:creationId xmlns:p14="http://schemas.microsoft.com/office/powerpoint/2010/main" val="42243390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F1E43-833D-CE67-04B6-489AE056F351}"/>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7A2AACB7-53FE-4BEA-6BD1-2AA673AD875D}"/>
              </a:ext>
            </a:extLst>
          </p:cNvPr>
          <p:cNvSpPr txBox="1"/>
          <p:nvPr/>
        </p:nvSpPr>
        <p:spPr>
          <a:xfrm>
            <a:off x="208936" y="1425744"/>
            <a:ext cx="6582696" cy="369332"/>
          </a:xfrm>
          <a:prstGeom prst="rect">
            <a:avLst/>
          </a:prstGeom>
          <a:noFill/>
        </p:spPr>
        <p:txBody>
          <a:bodyPr wrap="square" rtlCol="0">
            <a:spAutoFit/>
          </a:bodyPr>
          <a:lstStyle/>
          <a:p>
            <a:pPr indent="226695" algn="just">
              <a:spcBef>
                <a:spcPts val="200"/>
              </a:spcBef>
            </a:pPr>
            <a:r>
              <a:rPr lang="fr-FR" sz="1800" kern="100" dirty="0">
                <a:effectLst/>
                <a:latin typeface="Linux Libertine"/>
                <a:ea typeface="Aptos" panose="020B0004020202020204" pitchFamily="34" charset="0"/>
                <a:cs typeface="Times New Roman" panose="02020603050405020304" pitchFamily="18" charset="0"/>
              </a:rPr>
              <a:t> </a:t>
            </a:r>
          </a:p>
        </p:txBody>
      </p:sp>
      <p:sp>
        <p:nvSpPr>
          <p:cNvPr id="3" name="ZoneTexte 2">
            <a:extLst>
              <a:ext uri="{FF2B5EF4-FFF2-40B4-BE49-F238E27FC236}">
                <a16:creationId xmlns:a16="http://schemas.microsoft.com/office/drawing/2014/main" id="{C04055A4-8974-2568-56F5-1A2F4443E8B8}"/>
              </a:ext>
            </a:extLst>
          </p:cNvPr>
          <p:cNvSpPr txBox="1"/>
          <p:nvPr/>
        </p:nvSpPr>
        <p:spPr>
          <a:xfrm>
            <a:off x="1568245" y="256882"/>
            <a:ext cx="10446774" cy="307777"/>
          </a:xfrm>
          <a:prstGeom prst="rect">
            <a:avLst/>
          </a:prstGeom>
          <a:noFill/>
        </p:spPr>
        <p:txBody>
          <a:bodyPr wrap="square" rtlCol="0">
            <a:spAutoFit/>
          </a:bodyPr>
          <a:lstStyle/>
          <a:p>
            <a:pPr indent="226695" algn="just">
              <a:spcBef>
                <a:spcPts val="200"/>
              </a:spcBef>
            </a:pPr>
            <a:r>
              <a:rPr lang="fr-FR" sz="1100" b="1" kern="100" dirty="0">
                <a:solidFill>
                  <a:schemeClr val="bg2"/>
                </a:solidFill>
                <a:effectLst/>
                <a:latin typeface="Linux Libertine"/>
                <a:ea typeface="Times New Roman" panose="02020603050405020304" pitchFamily="18" charset="0"/>
                <a:cs typeface="Times New Roman" panose="02020603050405020304" pitchFamily="18" charset="0"/>
              </a:rPr>
              <a:t>Les maladies infectieuses au </a:t>
            </a:r>
            <a:r>
              <a:rPr lang="fr-FR" sz="11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cours des âges  Les agents infectieux </a:t>
            </a:r>
            <a:r>
              <a:rPr lang="fr-FR" sz="1200" b="1" kern="100" dirty="0">
                <a:solidFill>
                  <a:schemeClr val="bg1">
                    <a:lumMod val="85000"/>
                  </a:schemeClr>
                </a:solidFill>
                <a:effectLst/>
                <a:latin typeface="Linux Libertine"/>
                <a:ea typeface="Times New Roman" panose="02020603050405020304" pitchFamily="18" charset="0"/>
                <a:cs typeface="Times New Roman" panose="02020603050405020304" pitchFamily="18" charset="0"/>
              </a:rPr>
              <a:t>Le rempart Les alliés </a:t>
            </a:r>
            <a:r>
              <a:rPr lang="fr-FR" sz="1400" kern="100" dirty="0">
                <a:effectLst/>
                <a:latin typeface="Linux Libertine"/>
                <a:ea typeface="Times New Roman" panose="02020603050405020304" pitchFamily="18" charset="0"/>
                <a:cs typeface="Times New Roman" panose="02020603050405020304" pitchFamily="18" charset="0"/>
              </a:rPr>
              <a:t>Le système de défense interne : le système immunitaire</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a:t>
            </a:r>
          </a:p>
        </p:txBody>
      </p:sp>
      <p:sp>
        <p:nvSpPr>
          <p:cNvPr id="4" name="ZoneTexte 3">
            <a:extLst>
              <a:ext uri="{FF2B5EF4-FFF2-40B4-BE49-F238E27FC236}">
                <a16:creationId xmlns:a16="http://schemas.microsoft.com/office/drawing/2014/main" id="{0322F808-7387-7EDC-8267-E9258BC802F0}"/>
              </a:ext>
            </a:extLst>
          </p:cNvPr>
          <p:cNvSpPr txBox="1"/>
          <p:nvPr/>
        </p:nvSpPr>
        <p:spPr>
          <a:xfrm>
            <a:off x="2128683" y="564659"/>
            <a:ext cx="9552039" cy="461665"/>
          </a:xfrm>
          <a:prstGeom prst="rect">
            <a:avLst/>
          </a:prstGeom>
          <a:noFill/>
        </p:spPr>
        <p:txBody>
          <a:bodyPr wrap="square" rtlCol="0">
            <a:spAutoFit/>
          </a:bodyPr>
          <a:lstStyle/>
          <a:p>
            <a:pPr indent="226695" algn="just">
              <a:spcBef>
                <a:spcPts val="200"/>
              </a:spcBef>
            </a:pPr>
            <a:r>
              <a:rPr lang="fr-FR" sz="2400" b="1" kern="100" dirty="0">
                <a:effectLst/>
                <a:latin typeface="Linux Libertine"/>
                <a:ea typeface="Times New Roman" panose="02020603050405020304" pitchFamily="18" charset="0"/>
                <a:cs typeface="Times New Roman" panose="02020603050405020304" pitchFamily="18" charset="0"/>
              </a:rPr>
              <a:t>Le système de défense interne : le système immunitaire.</a:t>
            </a:r>
          </a:p>
        </p:txBody>
      </p:sp>
      <p:sp>
        <p:nvSpPr>
          <p:cNvPr id="7" name="ZoneTexte 6">
            <a:extLst>
              <a:ext uri="{FF2B5EF4-FFF2-40B4-BE49-F238E27FC236}">
                <a16:creationId xmlns:a16="http://schemas.microsoft.com/office/drawing/2014/main" id="{8C9E571F-4AFF-15EC-E126-23537759CECC}"/>
              </a:ext>
            </a:extLst>
          </p:cNvPr>
          <p:cNvSpPr txBox="1"/>
          <p:nvPr/>
        </p:nvSpPr>
        <p:spPr>
          <a:xfrm>
            <a:off x="2384324" y="992109"/>
            <a:ext cx="7678993" cy="369332"/>
          </a:xfrm>
          <a:prstGeom prst="rect">
            <a:avLst/>
          </a:prstGeom>
          <a:noFill/>
        </p:spPr>
        <p:txBody>
          <a:bodyPr wrap="square">
            <a:spAutoFit/>
          </a:bodyPr>
          <a:lstStyle/>
          <a:p>
            <a:pPr indent="226695" algn="just">
              <a:spcBef>
                <a:spcPts val="200"/>
              </a:spcBef>
            </a:pPr>
            <a:r>
              <a:rPr lang="fr-FR" sz="1800" b="1" kern="100" dirty="0">
                <a:effectLst/>
                <a:latin typeface="Linux Libertine"/>
                <a:ea typeface="Times New Roman" panose="02020603050405020304" pitchFamily="18" charset="0"/>
                <a:cs typeface="Times New Roman" panose="02020603050405020304" pitchFamily="18" charset="0"/>
              </a:rPr>
              <a:t>Immunité de groupe</a:t>
            </a:r>
          </a:p>
        </p:txBody>
      </p:sp>
      <p:pic>
        <p:nvPicPr>
          <p:cNvPr id="8" name="Image 7">
            <a:extLst>
              <a:ext uri="{FF2B5EF4-FFF2-40B4-BE49-F238E27FC236}">
                <a16:creationId xmlns:a16="http://schemas.microsoft.com/office/drawing/2014/main" id="{C56D0B46-EE2C-3405-FC06-871F7C01E1FA}"/>
              </a:ext>
            </a:extLst>
          </p:cNvPr>
          <p:cNvPicPr>
            <a:picLocks noChangeAspect="1"/>
          </p:cNvPicPr>
          <p:nvPr/>
        </p:nvPicPr>
        <p:blipFill>
          <a:blip r:embed="rId2"/>
          <a:stretch>
            <a:fillRect/>
          </a:stretch>
        </p:blipFill>
        <p:spPr>
          <a:xfrm>
            <a:off x="1671052" y="256882"/>
            <a:ext cx="7576188" cy="6803906"/>
          </a:xfrm>
          <a:prstGeom prst="rect">
            <a:avLst/>
          </a:prstGeom>
        </p:spPr>
      </p:pic>
      <p:sp>
        <p:nvSpPr>
          <p:cNvPr id="9" name="ZoneTexte 8">
            <a:extLst>
              <a:ext uri="{FF2B5EF4-FFF2-40B4-BE49-F238E27FC236}">
                <a16:creationId xmlns:a16="http://schemas.microsoft.com/office/drawing/2014/main" id="{9CDB57A1-E570-48EE-50EB-CA0BDB761E55}"/>
              </a:ext>
            </a:extLst>
          </p:cNvPr>
          <p:cNvSpPr txBox="1"/>
          <p:nvPr/>
        </p:nvSpPr>
        <p:spPr>
          <a:xfrm>
            <a:off x="363794" y="1310134"/>
            <a:ext cx="11739716" cy="5078313"/>
          </a:xfrm>
          <a:prstGeom prst="rect">
            <a:avLst/>
          </a:prstGeom>
          <a:noFill/>
        </p:spPr>
        <p:txBody>
          <a:bodyPr wrap="square" rtlCol="0">
            <a:spAutoFit/>
          </a:bodyPr>
          <a:lstStyle/>
          <a:p>
            <a:pPr algn="l"/>
            <a:r>
              <a:rPr lang="fr-FR" sz="2000" b="0" i="0" dirty="0">
                <a:solidFill>
                  <a:srgbClr val="414144"/>
                </a:solidFill>
                <a:effectLst/>
                <a:latin typeface="Linux Libertine"/>
              </a:rPr>
              <a:t>L'immunité collective correspond au </a:t>
            </a:r>
            <a:r>
              <a:rPr lang="fr-FR" sz="2000" b="1" i="0" dirty="0">
                <a:solidFill>
                  <a:srgbClr val="414144"/>
                </a:solidFill>
                <a:effectLst/>
                <a:latin typeface="Linux Libertine"/>
              </a:rPr>
              <a:t>pourcentage de sujets immunisés d’une population à partir duquel un sujet infecté introduit dans </a:t>
            </a:r>
            <a:r>
              <a:rPr lang="fr-FR" sz="2000" b="1" dirty="0">
                <a:solidFill>
                  <a:srgbClr val="414144"/>
                </a:solidFill>
                <a:latin typeface="Linux Libertine"/>
              </a:rPr>
              <a:t>cette</a:t>
            </a:r>
            <a:r>
              <a:rPr lang="fr-FR" sz="2000" b="1" i="0" dirty="0">
                <a:solidFill>
                  <a:srgbClr val="414144"/>
                </a:solidFill>
                <a:effectLst/>
                <a:latin typeface="Linux Libertine"/>
              </a:rPr>
              <a:t> population va transmettre le pathogène à moins d’une personne en moyenne</a:t>
            </a:r>
            <a:r>
              <a:rPr lang="fr-FR" sz="2000" b="0" i="0" dirty="0">
                <a:solidFill>
                  <a:srgbClr val="414144"/>
                </a:solidFill>
                <a:effectLst/>
                <a:latin typeface="Linux Libertine"/>
              </a:rPr>
              <a:t>, amenant de fait l’épidémie à l’extinction, car le pathogène rencontre trop de sujets protégés. Cette immunité de groupe, ou collective, peut être obtenue par l’infection naturelle ou par la vaccination (s'il existe un vaccin bien entendu).</a:t>
            </a:r>
          </a:p>
          <a:p>
            <a:pPr algn="l"/>
            <a:r>
              <a:rPr lang="fr-FR" sz="2000" b="1" i="0" dirty="0">
                <a:solidFill>
                  <a:srgbClr val="414144"/>
                </a:solidFill>
                <a:effectLst/>
                <a:latin typeface="Linux Libertine"/>
              </a:rPr>
              <a:t>Le niveau nécessaire pour passer ou rester sous le seuil d'immunité collective dépend du nombre de reproduction de base de la maladie (R0), c’est à dire du nombre moyen d’individus immunologiquement naïfs qu’un sujet va infecter après contact</a:t>
            </a:r>
            <a:r>
              <a:rPr lang="fr-FR" sz="2000" b="0" i="0" dirty="0">
                <a:solidFill>
                  <a:srgbClr val="414144"/>
                </a:solidFill>
                <a:effectLst/>
                <a:latin typeface="Linux Libertine"/>
              </a:rPr>
              <a:t>. Plus ce taux de reproduction de base est élevé, plus le pourcentage de sujets immunisés doit être élevé. Par exemple, le R0 de la grippe saisonnière = 2 ; de Covid-19 = 3 avec le virus historique, pourrait être de 4 ou plus avec les variants anglais (B.1.1.7) ou indien (B.1.617.2); de la rougeole = 12-20.</a:t>
            </a:r>
          </a:p>
          <a:p>
            <a:pPr algn="l"/>
            <a:r>
              <a:rPr lang="fr-FR" sz="2000" i="0" dirty="0">
                <a:solidFill>
                  <a:srgbClr val="414144"/>
                </a:solidFill>
                <a:effectLst/>
                <a:latin typeface="Linux Libertine"/>
              </a:rPr>
              <a:t>Le pourcentage de sujets immunisés nécessaire pour obtenir l’immunité collective est calculé comme suit :</a:t>
            </a:r>
          </a:p>
          <a:p>
            <a:pPr algn="l">
              <a:buFont typeface="Arial" panose="020B0604020202020204" pitchFamily="34" charset="0"/>
              <a:buChar char="•"/>
            </a:pPr>
            <a:r>
              <a:rPr lang="fr-FR" sz="2000" i="0" dirty="0">
                <a:solidFill>
                  <a:srgbClr val="414144"/>
                </a:solidFill>
                <a:effectLst/>
                <a:latin typeface="Linux Libertine"/>
              </a:rPr>
              <a:t>Immunité collective = 1 - 1/R0</a:t>
            </a:r>
          </a:p>
          <a:p>
            <a:pPr algn="l"/>
            <a:r>
              <a:rPr lang="fr-FR" sz="2000" b="1" i="0" dirty="0">
                <a:solidFill>
                  <a:srgbClr val="414144"/>
                </a:solidFill>
                <a:effectLst/>
                <a:latin typeface="Linux Libertine"/>
              </a:rPr>
              <a:t>Par conséquent, le calcul pour définir le seuil à atteindre  afin d’obtenir </a:t>
            </a:r>
            <a:r>
              <a:rPr lang="fr-FR" sz="2400" b="1" i="0" dirty="0">
                <a:solidFill>
                  <a:srgbClr val="414144"/>
                </a:solidFill>
                <a:effectLst/>
                <a:latin typeface="Linux Libertine"/>
              </a:rPr>
              <a:t>l’immunité de groupe </a:t>
            </a:r>
            <a:r>
              <a:rPr lang="fr-FR" sz="2000" b="1" i="0" dirty="0">
                <a:solidFill>
                  <a:srgbClr val="414144"/>
                </a:solidFill>
                <a:effectLst/>
                <a:latin typeface="Linux Libertine"/>
              </a:rPr>
              <a:t>est </a:t>
            </a:r>
            <a:r>
              <a:rPr lang="fr-FR" sz="2000" b="1" dirty="0">
                <a:solidFill>
                  <a:srgbClr val="414144"/>
                </a:solidFill>
                <a:latin typeface="Linux Libertine"/>
              </a:rPr>
              <a:t>de</a:t>
            </a:r>
            <a:r>
              <a:rPr lang="fr-FR" sz="2000" b="1" i="0" dirty="0">
                <a:solidFill>
                  <a:srgbClr val="414144"/>
                </a:solidFill>
                <a:effectLst/>
                <a:latin typeface="Linux Libertine"/>
              </a:rPr>
              <a:t> 50 % pour la grippe, 80% pour Covid-19 avec les nouveaux variants, 90 à 95 % pour la rougeole.</a:t>
            </a:r>
          </a:p>
        </p:txBody>
      </p:sp>
    </p:spTree>
    <p:extLst>
      <p:ext uri="{BB962C8B-B14F-4D97-AF65-F5344CB8AC3E}">
        <p14:creationId xmlns:p14="http://schemas.microsoft.com/office/powerpoint/2010/main" val="360849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0BB3055-FA63-267E-B685-B8BEB5D2C2CF}"/>
              </a:ext>
            </a:extLst>
          </p:cNvPr>
          <p:cNvSpPr txBox="1"/>
          <p:nvPr/>
        </p:nvSpPr>
        <p:spPr>
          <a:xfrm>
            <a:off x="1317522" y="1868129"/>
            <a:ext cx="9724104" cy="2677656"/>
          </a:xfrm>
          <a:prstGeom prst="rect">
            <a:avLst/>
          </a:prstGeom>
          <a:noFill/>
        </p:spPr>
        <p:txBody>
          <a:bodyPr wrap="square" rtlCol="0">
            <a:spAutoFit/>
          </a:bodyPr>
          <a:lstStyle/>
          <a:p>
            <a:pPr indent="226695" algn="just"/>
            <a:r>
              <a:rPr lang="fr-FR" sz="2400" kern="100" dirty="0">
                <a:effectLst/>
                <a:latin typeface="Linux Libertine"/>
                <a:ea typeface="Aptos" panose="020B0004020202020204" pitchFamily="34" charset="0"/>
                <a:cs typeface="Times New Roman" panose="02020603050405020304" pitchFamily="18" charset="0"/>
              </a:rPr>
              <a:t>Il faut avoir en tête que </a:t>
            </a:r>
            <a:r>
              <a:rPr lang="fr-FR" sz="2400" b="1" kern="100" dirty="0">
                <a:effectLst/>
                <a:latin typeface="Linux Libertine"/>
                <a:ea typeface="Aptos" panose="020B0004020202020204" pitchFamily="34" charset="0"/>
                <a:cs typeface="Times New Roman" panose="02020603050405020304" pitchFamily="18" charset="0"/>
              </a:rPr>
              <a:t>dans a longue histoire de l’humanité,</a:t>
            </a:r>
            <a:r>
              <a:rPr lang="fr-FR" sz="2400" kern="100" dirty="0">
                <a:effectLst/>
                <a:latin typeface="Linux Libertine"/>
                <a:ea typeface="Aptos" panose="020B0004020202020204" pitchFamily="34" charset="0"/>
                <a:cs typeface="Times New Roman" panose="02020603050405020304" pitchFamily="18" charset="0"/>
              </a:rPr>
              <a:t> </a:t>
            </a:r>
            <a:r>
              <a:rPr lang="fr-FR" sz="2400" b="1" kern="100" dirty="0">
                <a:effectLst/>
                <a:latin typeface="Linux Libertine"/>
                <a:ea typeface="Aptos" panose="020B0004020202020204" pitchFamily="34" charset="0"/>
                <a:cs typeface="Times New Roman" panose="02020603050405020304" pitchFamily="18" charset="0"/>
              </a:rPr>
              <a:t>la découverte des agents infectieux est tout à fait récente, elle date de la fin du XIXème siècle</a:t>
            </a:r>
            <a:r>
              <a:rPr lang="fr-FR" sz="2400" kern="100" dirty="0">
                <a:effectLst/>
                <a:latin typeface="Linux Libertine"/>
                <a:ea typeface="Aptos" panose="020B0004020202020204" pitchFamily="34" charset="0"/>
                <a:cs typeface="Times New Roman" panose="02020603050405020304" pitchFamily="18" charset="0"/>
              </a:rPr>
              <a:t> avec les travaux de Pasteur et d’autres biologistes comme Robert Koch et grâce au </a:t>
            </a:r>
            <a:r>
              <a:rPr lang="fr-FR" sz="2400" b="1" kern="100" dirty="0">
                <a:effectLst/>
                <a:latin typeface="Linux Libertine"/>
                <a:ea typeface="Aptos" panose="020B0004020202020204" pitchFamily="34" charset="0"/>
                <a:cs typeface="Times New Roman" panose="02020603050405020304" pitchFamily="18" charset="0"/>
              </a:rPr>
              <a:t>microscope</a:t>
            </a:r>
            <a:r>
              <a:rPr lang="fr-FR" sz="2400" kern="100" dirty="0">
                <a:effectLst/>
                <a:latin typeface="Linux Libertine"/>
                <a:ea typeface="Aptos" panose="020B0004020202020204" pitchFamily="34" charset="0"/>
                <a:cs typeface="Times New Roman" panose="02020603050405020304" pitchFamily="18" charset="0"/>
              </a:rPr>
              <a:t> inventé semble-t-il par </a:t>
            </a:r>
            <a:r>
              <a:rPr lang="fr-FR" sz="2400" kern="100" dirty="0" err="1">
                <a:effectLst/>
                <a:latin typeface="Linux Libertine"/>
                <a:ea typeface="Aptos" panose="020B0004020202020204" pitchFamily="34" charset="0"/>
                <a:cs typeface="Times New Roman" panose="02020603050405020304" pitchFamily="18" charset="0"/>
              </a:rPr>
              <a:t>Antonie</a:t>
            </a:r>
            <a:r>
              <a:rPr lang="fr-FR" sz="2400" kern="100" dirty="0">
                <a:effectLst/>
                <a:latin typeface="Linux Libertine"/>
                <a:ea typeface="Aptos" panose="020B0004020202020204" pitchFamily="34" charset="0"/>
                <a:cs typeface="Times New Roman" panose="02020603050405020304" pitchFamily="18" charset="0"/>
              </a:rPr>
              <a:t> van Leeuwenhoek (1632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a:t>
            </a:r>
            <a:r>
              <a:rPr lang="fr-FR" sz="2400" kern="100" dirty="0">
                <a:effectLst/>
                <a:latin typeface="Linux Libertine"/>
                <a:ea typeface="Aptos" panose="020B0004020202020204" pitchFamily="34" charset="0"/>
                <a:cs typeface="Times New Roman" panose="02020603050405020304" pitchFamily="18" charset="0"/>
              </a:rPr>
              <a:t> 1723) puis perfectionné par Robert Hooke (1635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a:t>
            </a:r>
            <a:r>
              <a:rPr lang="fr-FR" sz="2400" kern="100" dirty="0">
                <a:effectLst/>
                <a:latin typeface="Linux Libertine"/>
                <a:ea typeface="Aptos" panose="020B0004020202020204" pitchFamily="34" charset="0"/>
                <a:cs typeface="Times New Roman" panose="02020603050405020304" pitchFamily="18" charset="0"/>
              </a:rPr>
              <a:t> 1703) qui a permis de visualiser ces agents microscopiques.</a:t>
            </a:r>
          </a:p>
        </p:txBody>
      </p:sp>
      <p:sp>
        <p:nvSpPr>
          <p:cNvPr id="3" name="ZoneTexte 2">
            <a:extLst>
              <a:ext uri="{FF2B5EF4-FFF2-40B4-BE49-F238E27FC236}">
                <a16:creationId xmlns:a16="http://schemas.microsoft.com/office/drawing/2014/main" id="{AF60DCA4-9C9C-E903-94C7-7F90059DBE06}"/>
              </a:ext>
            </a:extLst>
          </p:cNvPr>
          <p:cNvSpPr txBox="1"/>
          <p:nvPr/>
        </p:nvSpPr>
        <p:spPr>
          <a:xfrm>
            <a:off x="1568245" y="266714"/>
            <a:ext cx="9866671" cy="261610"/>
          </a:xfrm>
          <a:prstGeom prst="rect">
            <a:avLst/>
          </a:prstGeom>
          <a:noFill/>
        </p:spPr>
        <p:txBody>
          <a:bodyPr wrap="square" rtlCol="0">
            <a:spAutoFit/>
          </a:bodyPr>
          <a:lstStyle/>
          <a:p>
            <a:pPr indent="226695" algn="just">
              <a:spcBef>
                <a:spcPts val="200"/>
              </a:spcBef>
            </a:pPr>
            <a:r>
              <a:rPr lang="fr-FR" sz="1100" b="1" kern="100" dirty="0">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Les agents infectieux Le rempart Les alliés Le système de défense interne : le système immunitaire.</a:t>
            </a:r>
          </a:p>
        </p:txBody>
      </p:sp>
    </p:spTree>
    <p:extLst>
      <p:ext uri="{BB962C8B-B14F-4D97-AF65-F5344CB8AC3E}">
        <p14:creationId xmlns:p14="http://schemas.microsoft.com/office/powerpoint/2010/main" val="40730801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E8E2920-1F61-768D-79FA-FC5D27F1DD50}"/>
              </a:ext>
            </a:extLst>
          </p:cNvPr>
          <p:cNvSpPr txBox="1"/>
          <p:nvPr/>
        </p:nvSpPr>
        <p:spPr>
          <a:xfrm>
            <a:off x="1101213" y="1656039"/>
            <a:ext cx="10262419" cy="584775"/>
          </a:xfrm>
          <a:prstGeom prst="rect">
            <a:avLst/>
          </a:prstGeom>
          <a:noFill/>
        </p:spPr>
        <p:txBody>
          <a:bodyPr wrap="square" rtlCol="0">
            <a:spAutoFit/>
          </a:bodyPr>
          <a:lstStyle/>
          <a:p>
            <a:pPr indent="226695" algn="just">
              <a:spcBef>
                <a:spcPts val="200"/>
              </a:spcBef>
            </a:pPr>
            <a:r>
              <a:rPr lang="fr-FR" sz="3200" dirty="0">
                <a:effectLst/>
                <a:latin typeface="Linux Libertine"/>
                <a:ea typeface="Aptos" panose="020B0004020202020204" pitchFamily="34" charset="0"/>
                <a:cs typeface="Times New Roman" panose="02020603050405020304" pitchFamily="18" charset="0"/>
              </a:rPr>
              <a:t>Défenses de l’organisme contre les maladies infectieuses</a:t>
            </a:r>
            <a:endParaRPr lang="fr-FR" sz="3200" b="1" kern="100" dirty="0">
              <a:effectLst/>
              <a:latin typeface="Linux Libertine"/>
              <a:ea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6356E025-3D4A-A49B-E0FD-9DA0F52747E8}"/>
              </a:ext>
            </a:extLst>
          </p:cNvPr>
          <p:cNvSpPr txBox="1"/>
          <p:nvPr/>
        </p:nvSpPr>
        <p:spPr>
          <a:xfrm>
            <a:off x="2644877" y="3429000"/>
            <a:ext cx="6902245" cy="584775"/>
          </a:xfrm>
          <a:prstGeom prst="rect">
            <a:avLst/>
          </a:prstGeom>
          <a:noFill/>
        </p:spPr>
        <p:txBody>
          <a:bodyPr wrap="square" rtlCol="0">
            <a:spAutoFit/>
          </a:bodyPr>
          <a:lstStyle/>
          <a:p>
            <a:pPr algn="ctr"/>
            <a:r>
              <a:rPr lang="fr-FR" sz="3200" dirty="0">
                <a:latin typeface="Linux Libertine"/>
              </a:rPr>
              <a:t>Merci de votre attention</a:t>
            </a:r>
          </a:p>
        </p:txBody>
      </p:sp>
    </p:spTree>
    <p:extLst>
      <p:ext uri="{BB962C8B-B14F-4D97-AF65-F5344CB8AC3E}">
        <p14:creationId xmlns:p14="http://schemas.microsoft.com/office/powerpoint/2010/main" val="3812080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379571E-EBBA-FF1D-0868-D87923A351CB}"/>
              </a:ext>
            </a:extLst>
          </p:cNvPr>
          <p:cNvSpPr txBox="1"/>
          <p:nvPr/>
        </p:nvSpPr>
        <p:spPr>
          <a:xfrm>
            <a:off x="1877247" y="825909"/>
            <a:ext cx="9248665" cy="3108543"/>
          </a:xfrm>
          <a:prstGeom prst="rect">
            <a:avLst/>
          </a:prstGeom>
          <a:noFill/>
        </p:spPr>
        <p:txBody>
          <a:bodyPr wrap="square" rtlCol="0">
            <a:spAutoFit/>
          </a:bodyPr>
          <a:lstStyle/>
          <a:p>
            <a:pPr indent="226695" algn="just"/>
            <a:r>
              <a:rPr lang="fr-FR" sz="2800" kern="100" dirty="0">
                <a:effectLst/>
                <a:latin typeface="Linux Libertine"/>
                <a:ea typeface="Aptos" panose="020B0004020202020204" pitchFamily="34" charset="0"/>
                <a:cs typeface="Times New Roman" panose="02020603050405020304" pitchFamily="18" charset="0"/>
              </a:rPr>
              <a:t>Les anciens avaient déjà décrit des maladies épidémiques qu’ils appelaient </a:t>
            </a:r>
            <a:r>
              <a:rPr lang="fr-FR" sz="2800" b="1" kern="100" dirty="0">
                <a:effectLst/>
                <a:latin typeface="Linux Libertine"/>
                <a:ea typeface="Aptos" panose="020B0004020202020204" pitchFamily="34" charset="0"/>
                <a:cs typeface="Times New Roman" panose="02020603050405020304" pitchFamily="18" charset="0"/>
              </a:rPr>
              <a:t>Peste</a:t>
            </a:r>
            <a:r>
              <a:rPr lang="fr-FR" sz="2800" kern="100" dirty="0">
                <a:effectLst/>
                <a:latin typeface="Linux Libertine"/>
                <a:ea typeface="Aptos" panose="020B0004020202020204" pitchFamily="34" charset="0"/>
                <a:cs typeface="Times New Roman" panose="02020603050405020304" pitchFamily="18" charset="0"/>
              </a:rPr>
              <a:t> (du latin « pestis » : fléau), Peste noire, </a:t>
            </a:r>
            <a:r>
              <a:rPr lang="fr-FR" sz="2800" b="1" kern="100" dirty="0">
                <a:effectLst/>
                <a:latin typeface="Linux Libertine"/>
                <a:ea typeface="Aptos" panose="020B0004020202020204" pitchFamily="34" charset="0"/>
                <a:cs typeface="Times New Roman" panose="02020603050405020304" pitchFamily="18" charset="0"/>
              </a:rPr>
              <a:t>Variole</a:t>
            </a:r>
            <a:r>
              <a:rPr lang="fr-FR" sz="2800" kern="100" dirty="0">
                <a:effectLst/>
                <a:latin typeface="Linux Libertine"/>
                <a:ea typeface="Aptos" panose="020B0004020202020204" pitchFamily="34" charset="0"/>
                <a:cs typeface="Times New Roman" panose="02020603050405020304" pitchFamily="18" charset="0"/>
              </a:rPr>
              <a:t>, </a:t>
            </a:r>
            <a:r>
              <a:rPr lang="fr-FR" sz="2800" b="1" kern="100" dirty="0">
                <a:effectLst/>
                <a:latin typeface="Linux Libertine"/>
                <a:ea typeface="Aptos" panose="020B0004020202020204" pitchFamily="34" charset="0"/>
                <a:cs typeface="Times New Roman" panose="02020603050405020304" pitchFamily="18" charset="0"/>
              </a:rPr>
              <a:t>Typhus</a:t>
            </a:r>
            <a:r>
              <a:rPr lang="fr-FR" sz="2800" kern="100" dirty="0">
                <a:effectLst/>
                <a:latin typeface="Linux Libertine"/>
                <a:ea typeface="Aptos" panose="020B0004020202020204" pitchFamily="34" charset="0"/>
                <a:cs typeface="Times New Roman" panose="02020603050405020304" pitchFamily="18" charset="0"/>
              </a:rPr>
              <a:t>, </a:t>
            </a:r>
            <a:r>
              <a:rPr lang="fr-FR" sz="2800" b="1" kern="100" dirty="0">
                <a:effectLst/>
                <a:latin typeface="Linux Libertine"/>
                <a:ea typeface="Aptos" panose="020B0004020202020204" pitchFamily="34" charset="0"/>
                <a:cs typeface="Times New Roman" panose="02020603050405020304" pitchFamily="18" charset="0"/>
              </a:rPr>
              <a:t>Cholera</a:t>
            </a:r>
            <a:r>
              <a:rPr lang="fr-FR" sz="2800" kern="100" dirty="0">
                <a:effectLst/>
                <a:latin typeface="Linux Libertine"/>
                <a:ea typeface="Aptos" panose="020B0004020202020204" pitchFamily="34" charset="0"/>
                <a:cs typeface="Times New Roman" panose="02020603050405020304" pitchFamily="18" charset="0"/>
              </a:rPr>
              <a:t>, </a:t>
            </a:r>
            <a:r>
              <a:rPr lang="fr-FR" sz="2800" b="1" kern="100" dirty="0">
                <a:effectLst/>
                <a:latin typeface="Linux Libertine"/>
                <a:ea typeface="Aptos" panose="020B0004020202020204" pitchFamily="34" charset="0"/>
                <a:cs typeface="Times New Roman" panose="02020603050405020304" pitchFamily="18" charset="0"/>
              </a:rPr>
              <a:t>Lèpre</a:t>
            </a:r>
            <a:r>
              <a:rPr lang="fr-FR" sz="2800" kern="100" dirty="0">
                <a:effectLst/>
                <a:latin typeface="Linux Libertine"/>
                <a:ea typeface="Aptos" panose="020B0004020202020204" pitchFamily="34" charset="0"/>
                <a:cs typeface="Times New Roman" panose="02020603050405020304" pitchFamily="18" charset="0"/>
              </a:rPr>
              <a:t>… L’origine était considérée comme religieuse, punition des dieux ou de Dieu. Ces épidémies étaient dévastatrices : Peste de Justinien 541-767 après JC 25 à 100 millions de morts, La peste noire 1331</a:t>
            </a:r>
            <a:r>
              <a:rPr lang="en-US" sz="2800" kern="100" dirty="0">
                <a:effectLst/>
                <a:latin typeface="Aptos" panose="020B0004020202020204" pitchFamily="34" charset="0"/>
                <a:ea typeface="Aptos" panose="020B0004020202020204" pitchFamily="34" charset="0"/>
                <a:cs typeface="Times New Roman" panose="02020603050405020304" pitchFamily="18" charset="0"/>
              </a:rPr>
              <a:t>–</a:t>
            </a:r>
            <a:r>
              <a:rPr lang="fr-FR" sz="2800" kern="100" dirty="0">
                <a:effectLst/>
                <a:latin typeface="Linux Libertine"/>
                <a:ea typeface="Aptos" panose="020B0004020202020204" pitchFamily="34" charset="0"/>
                <a:cs typeface="Times New Roman" panose="02020603050405020304" pitchFamily="18" charset="0"/>
              </a:rPr>
              <a:t>1353 75 à 200 millions de morts. </a:t>
            </a:r>
          </a:p>
        </p:txBody>
      </p:sp>
      <p:sp>
        <p:nvSpPr>
          <p:cNvPr id="3" name="ZoneTexte 2">
            <a:extLst>
              <a:ext uri="{FF2B5EF4-FFF2-40B4-BE49-F238E27FC236}">
                <a16:creationId xmlns:a16="http://schemas.microsoft.com/office/drawing/2014/main" id="{5B47F45B-BBB2-17F5-CEFF-D97A2F0DB9BB}"/>
              </a:ext>
            </a:extLst>
          </p:cNvPr>
          <p:cNvSpPr txBox="1"/>
          <p:nvPr/>
        </p:nvSpPr>
        <p:spPr>
          <a:xfrm>
            <a:off x="1568245" y="256882"/>
            <a:ext cx="9866671" cy="261610"/>
          </a:xfrm>
          <a:prstGeom prst="rect">
            <a:avLst/>
          </a:prstGeom>
          <a:noFill/>
        </p:spPr>
        <p:txBody>
          <a:bodyPr wrap="square" rtlCol="0">
            <a:spAutoFit/>
          </a:bodyPr>
          <a:lstStyle/>
          <a:p>
            <a:pPr indent="226695" algn="just">
              <a:spcBef>
                <a:spcPts val="200"/>
              </a:spcBef>
            </a:pPr>
            <a:r>
              <a:rPr lang="fr-FR" sz="1100" b="1" kern="100" dirty="0">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Les agents infectieux Le rempart Les alliés Le système de défense interne : le système immunitaire.</a:t>
            </a:r>
          </a:p>
        </p:txBody>
      </p:sp>
    </p:spTree>
    <p:extLst>
      <p:ext uri="{BB962C8B-B14F-4D97-AF65-F5344CB8AC3E}">
        <p14:creationId xmlns:p14="http://schemas.microsoft.com/office/powerpoint/2010/main" val="334810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V infographic">
            <a:extLst>
              <a:ext uri="{FF2B5EF4-FFF2-40B4-BE49-F238E27FC236}">
                <a16:creationId xmlns:a16="http://schemas.microsoft.com/office/drawing/2014/main" id="{EF2DC533-9CB1-8853-FF80-1DDAD70DF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90" y="1533831"/>
            <a:ext cx="11956025" cy="5158403"/>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C62C0CA2-EC81-67F2-126F-10E07FFF53B6}"/>
              </a:ext>
            </a:extLst>
          </p:cNvPr>
          <p:cNvSpPr txBox="1"/>
          <p:nvPr/>
        </p:nvSpPr>
        <p:spPr>
          <a:xfrm>
            <a:off x="2005781" y="530942"/>
            <a:ext cx="9773264" cy="800219"/>
          </a:xfrm>
          <a:prstGeom prst="rect">
            <a:avLst/>
          </a:prstGeom>
          <a:noFill/>
        </p:spPr>
        <p:txBody>
          <a:bodyPr wrap="square" rtlCol="0">
            <a:spAutoFit/>
          </a:bodyPr>
          <a:lstStyle/>
          <a:p>
            <a:r>
              <a:rPr lang="fr-FR" sz="2800" b="1" i="0" dirty="0">
                <a:solidFill>
                  <a:srgbClr val="212121"/>
                </a:solidFill>
                <a:effectLst/>
                <a:latin typeface="Linux Libertine"/>
              </a:rPr>
              <a:t>Les sept pandémies les plus meurtrières de l'histoire</a:t>
            </a:r>
          </a:p>
          <a:p>
            <a:endParaRPr lang="fr-FR" dirty="0"/>
          </a:p>
        </p:txBody>
      </p:sp>
      <p:sp>
        <p:nvSpPr>
          <p:cNvPr id="3" name="ZoneTexte 2">
            <a:extLst>
              <a:ext uri="{FF2B5EF4-FFF2-40B4-BE49-F238E27FC236}">
                <a16:creationId xmlns:a16="http://schemas.microsoft.com/office/drawing/2014/main" id="{21EE7FA7-0388-D50F-82E2-444EA712DDBA}"/>
              </a:ext>
            </a:extLst>
          </p:cNvPr>
          <p:cNvSpPr txBox="1"/>
          <p:nvPr/>
        </p:nvSpPr>
        <p:spPr>
          <a:xfrm>
            <a:off x="1568245" y="256882"/>
            <a:ext cx="9866671" cy="261610"/>
          </a:xfrm>
          <a:prstGeom prst="rect">
            <a:avLst/>
          </a:prstGeom>
          <a:noFill/>
        </p:spPr>
        <p:txBody>
          <a:bodyPr wrap="square" rtlCol="0">
            <a:spAutoFit/>
          </a:bodyPr>
          <a:lstStyle/>
          <a:p>
            <a:pPr indent="226695" algn="just">
              <a:spcBef>
                <a:spcPts val="200"/>
              </a:spcBef>
            </a:pPr>
            <a:r>
              <a:rPr lang="fr-FR" sz="1100" b="1" kern="100" dirty="0">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Les agents infectieux Le rempart Les alliés Le système de défense interne : le système immunitaire.</a:t>
            </a:r>
          </a:p>
        </p:txBody>
      </p:sp>
      <p:pic>
        <p:nvPicPr>
          <p:cNvPr id="5" name="Image 4" descr="Une image contenant texte, capture d’écran, nombre, Police&#10;&#10;Description générée automatiquement">
            <a:extLst>
              <a:ext uri="{FF2B5EF4-FFF2-40B4-BE49-F238E27FC236}">
                <a16:creationId xmlns:a16="http://schemas.microsoft.com/office/drawing/2014/main" id="{8D4F4383-6C19-5C77-CC0A-BFF88BCD1A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485" y="0"/>
            <a:ext cx="10402529" cy="5013960"/>
          </a:xfrm>
          <a:prstGeom prst="rect">
            <a:avLst/>
          </a:prstGeom>
        </p:spPr>
      </p:pic>
      <p:sp>
        <p:nvSpPr>
          <p:cNvPr id="4" name="Ellipse 3">
            <a:extLst>
              <a:ext uri="{FF2B5EF4-FFF2-40B4-BE49-F238E27FC236}">
                <a16:creationId xmlns:a16="http://schemas.microsoft.com/office/drawing/2014/main" id="{3F7422A9-2308-A372-2298-069B152973ED}"/>
              </a:ext>
            </a:extLst>
          </p:cNvPr>
          <p:cNvSpPr/>
          <p:nvPr/>
        </p:nvSpPr>
        <p:spPr>
          <a:xfrm>
            <a:off x="8544232" y="2346500"/>
            <a:ext cx="1170039" cy="95372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12D80071-9BE7-7DFE-539A-173B0413ED2E}"/>
              </a:ext>
            </a:extLst>
          </p:cNvPr>
          <p:cNvSpPr/>
          <p:nvPr/>
        </p:nvSpPr>
        <p:spPr>
          <a:xfrm>
            <a:off x="3338052" y="4739148"/>
            <a:ext cx="1519083" cy="73742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6074DFEC-6F3B-520F-2251-24A9EE63BF45}"/>
              </a:ext>
            </a:extLst>
          </p:cNvPr>
          <p:cNvSpPr/>
          <p:nvPr/>
        </p:nvSpPr>
        <p:spPr>
          <a:xfrm>
            <a:off x="7089058" y="1199535"/>
            <a:ext cx="963561" cy="114696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FBA43341-0016-F1FF-BE99-8E6AD30DA389}"/>
              </a:ext>
            </a:extLst>
          </p:cNvPr>
          <p:cNvSpPr/>
          <p:nvPr/>
        </p:nvSpPr>
        <p:spPr>
          <a:xfrm>
            <a:off x="953730" y="4955459"/>
            <a:ext cx="1519083" cy="73742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6897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003CB-B432-3BB7-034A-2DF665E4CEBB}"/>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A47BF0AA-15CE-92FA-C542-AFC40EB2920B}"/>
              </a:ext>
            </a:extLst>
          </p:cNvPr>
          <p:cNvSpPr txBox="1"/>
          <p:nvPr/>
        </p:nvSpPr>
        <p:spPr>
          <a:xfrm>
            <a:off x="2005781" y="530942"/>
            <a:ext cx="9773264" cy="800219"/>
          </a:xfrm>
          <a:prstGeom prst="rect">
            <a:avLst/>
          </a:prstGeom>
          <a:noFill/>
        </p:spPr>
        <p:txBody>
          <a:bodyPr wrap="square" rtlCol="0">
            <a:spAutoFit/>
          </a:bodyPr>
          <a:lstStyle/>
          <a:p>
            <a:r>
              <a:rPr lang="fr-FR" sz="2800" b="1" dirty="0">
                <a:solidFill>
                  <a:srgbClr val="212121"/>
                </a:solidFill>
                <a:latin typeface="Linux Libertine"/>
              </a:rPr>
              <a:t>La mortalité infantile avant l’ère pasteurienne </a:t>
            </a:r>
            <a:endParaRPr lang="fr-FR" sz="2800" b="1" i="0" dirty="0">
              <a:solidFill>
                <a:srgbClr val="212121"/>
              </a:solidFill>
              <a:effectLst/>
              <a:latin typeface="Linux Libertine"/>
            </a:endParaRPr>
          </a:p>
          <a:p>
            <a:endParaRPr lang="fr-FR" dirty="0"/>
          </a:p>
        </p:txBody>
      </p:sp>
      <p:sp>
        <p:nvSpPr>
          <p:cNvPr id="3" name="ZoneTexte 2">
            <a:extLst>
              <a:ext uri="{FF2B5EF4-FFF2-40B4-BE49-F238E27FC236}">
                <a16:creationId xmlns:a16="http://schemas.microsoft.com/office/drawing/2014/main" id="{8F0A04FA-FD29-AB2C-1FED-B56A923AFB17}"/>
              </a:ext>
            </a:extLst>
          </p:cNvPr>
          <p:cNvSpPr txBox="1"/>
          <p:nvPr/>
        </p:nvSpPr>
        <p:spPr>
          <a:xfrm>
            <a:off x="1568245" y="256882"/>
            <a:ext cx="9866671" cy="261610"/>
          </a:xfrm>
          <a:prstGeom prst="rect">
            <a:avLst/>
          </a:prstGeom>
          <a:noFill/>
        </p:spPr>
        <p:txBody>
          <a:bodyPr wrap="square" rtlCol="0">
            <a:spAutoFit/>
          </a:bodyPr>
          <a:lstStyle/>
          <a:p>
            <a:pPr indent="226695" algn="just">
              <a:spcBef>
                <a:spcPts val="200"/>
              </a:spcBef>
            </a:pPr>
            <a:r>
              <a:rPr lang="fr-FR" sz="1100" b="1" kern="100" dirty="0">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Les agents infectieux Le rempart Les alliés Le système de défense interne : le système immunitaire.</a:t>
            </a:r>
          </a:p>
        </p:txBody>
      </p:sp>
      <p:sp>
        <p:nvSpPr>
          <p:cNvPr id="12" name="ZoneTexte 11">
            <a:extLst>
              <a:ext uri="{FF2B5EF4-FFF2-40B4-BE49-F238E27FC236}">
                <a16:creationId xmlns:a16="http://schemas.microsoft.com/office/drawing/2014/main" id="{132855BA-FEAC-6D9D-195A-B2BD469B5DC6}"/>
              </a:ext>
            </a:extLst>
          </p:cNvPr>
          <p:cNvSpPr txBox="1"/>
          <p:nvPr/>
        </p:nvSpPr>
        <p:spPr>
          <a:xfrm>
            <a:off x="673509" y="1748423"/>
            <a:ext cx="10844981" cy="4524315"/>
          </a:xfrm>
          <a:prstGeom prst="rect">
            <a:avLst/>
          </a:prstGeom>
          <a:noFill/>
        </p:spPr>
        <p:txBody>
          <a:bodyPr wrap="square">
            <a:spAutoFit/>
          </a:bodyPr>
          <a:lstStyle/>
          <a:p>
            <a:r>
              <a:rPr lang="fr-FR" dirty="0">
                <a:latin typeface="Linux Libertine"/>
              </a:rPr>
              <a:t>En France des études menées à partir de registres paroissiaux en zone rurale de 1740 à 1789, montrent  que </a:t>
            </a:r>
            <a:r>
              <a:rPr lang="fr-FR" b="1" dirty="0">
                <a:latin typeface="Linux Libertine"/>
              </a:rPr>
              <a:t>près d'un enfant sur deux n'arrive pas à vivre cinq ans.</a:t>
            </a:r>
          </a:p>
          <a:p>
            <a:r>
              <a:rPr lang="fr-FR" dirty="0">
                <a:latin typeface="Linux Libertine"/>
              </a:rPr>
              <a:t>Mais la mortalité infantile ne touche pas que la ruralité. Des 6 enfants que Louis XIV a eus avec Marie-Thérèse d’Autriche un seul a survécu, le premier,</a:t>
            </a:r>
          </a:p>
          <a:p>
            <a:pPr marL="285750" indent="-285750">
              <a:buFont typeface="Arial" panose="020B0604020202020204" pitchFamily="34" charset="0"/>
              <a:buChar char="•"/>
            </a:pPr>
            <a:endParaRPr lang="fr-FR" dirty="0">
              <a:latin typeface="Linux Libertine"/>
            </a:endParaRPr>
          </a:p>
          <a:p>
            <a:pPr marL="285750" indent="-285750">
              <a:buFont typeface="Arial" panose="020B0604020202020204" pitchFamily="34" charset="0"/>
              <a:buChar char="•"/>
            </a:pPr>
            <a:r>
              <a:rPr lang="fr-FR" dirty="0">
                <a:latin typeface="Linux Libertine"/>
              </a:rPr>
              <a:t>Trois grands types de maladies frappent les jeunes enfants :</a:t>
            </a:r>
          </a:p>
          <a:p>
            <a:pPr marL="285750" indent="-285750">
              <a:buFont typeface="Arial" panose="020B0604020202020204" pitchFamily="34" charset="0"/>
              <a:buChar char="•"/>
            </a:pPr>
            <a:endParaRPr lang="fr-FR" dirty="0">
              <a:latin typeface="Linux Libertine"/>
            </a:endParaRPr>
          </a:p>
          <a:p>
            <a:pPr marL="742950" lvl="1" indent="-285750">
              <a:buFont typeface="Courier New" panose="02070309020205020404" pitchFamily="49" charset="0"/>
              <a:buChar char="o"/>
            </a:pPr>
            <a:r>
              <a:rPr lang="fr-FR" dirty="0">
                <a:latin typeface="Linux Libertine"/>
              </a:rPr>
              <a:t>les </a:t>
            </a:r>
            <a:r>
              <a:rPr lang="fr-FR" u="sng" dirty="0">
                <a:latin typeface="Linux Libertine"/>
              </a:rPr>
              <a:t>maladies digestives </a:t>
            </a:r>
            <a:r>
              <a:rPr lang="fr-FR" dirty="0">
                <a:latin typeface="Linux Libertine"/>
              </a:rPr>
              <a:t>comme la gastro-entérite. Elles sévissent surtout en été. Provoquant des diarrhées, elles conduisent à la mort ou à une perte sévère de poids. Le pic de fréquence se situe au moment su sevrage,</a:t>
            </a:r>
          </a:p>
          <a:p>
            <a:pPr marL="742950" lvl="1" indent="-285750">
              <a:buFont typeface="Courier New" panose="02070309020205020404" pitchFamily="49" charset="0"/>
              <a:buChar char="o"/>
            </a:pPr>
            <a:endParaRPr lang="fr-FR" dirty="0">
              <a:latin typeface="Linux Libertine"/>
            </a:endParaRPr>
          </a:p>
          <a:p>
            <a:pPr marL="742950" lvl="1" indent="-285750">
              <a:buFont typeface="Courier New" panose="02070309020205020404" pitchFamily="49" charset="0"/>
              <a:buChar char="o"/>
            </a:pPr>
            <a:r>
              <a:rPr lang="fr-FR" dirty="0">
                <a:latin typeface="Linux Libertine"/>
              </a:rPr>
              <a:t>les </a:t>
            </a:r>
            <a:r>
              <a:rPr lang="fr-FR" u="sng" dirty="0">
                <a:latin typeface="Linux Libertine"/>
              </a:rPr>
              <a:t>maladies respiratoires </a:t>
            </a:r>
            <a:r>
              <a:rPr lang="fr-FR" dirty="0">
                <a:latin typeface="Linux Libertine"/>
              </a:rPr>
              <a:t>au rang desquelles figurent les pneumonies, les bronchites, les pleurésies, les formes tuberculeuses (primo-infection, méningite tuberculeuse). Elles frappent davantage en hiver ;</a:t>
            </a:r>
          </a:p>
          <a:p>
            <a:pPr marL="742950" lvl="1" indent="-285750">
              <a:buFont typeface="Courier New" panose="02070309020205020404" pitchFamily="49" charset="0"/>
              <a:buChar char="o"/>
            </a:pPr>
            <a:endParaRPr lang="fr-FR" dirty="0">
              <a:latin typeface="Linux Libertine"/>
            </a:endParaRPr>
          </a:p>
          <a:p>
            <a:pPr marL="742950" lvl="1" indent="-285750">
              <a:buFont typeface="Courier New" panose="02070309020205020404" pitchFamily="49" charset="0"/>
              <a:buChar char="o"/>
            </a:pPr>
            <a:r>
              <a:rPr lang="fr-FR" dirty="0">
                <a:latin typeface="Linux Libertine"/>
              </a:rPr>
              <a:t>les </a:t>
            </a:r>
            <a:r>
              <a:rPr lang="fr-FR" u="sng" dirty="0">
                <a:latin typeface="Linux Libertine"/>
              </a:rPr>
              <a:t>maladies épidémiques </a:t>
            </a:r>
            <a:r>
              <a:rPr lang="fr-FR" dirty="0">
                <a:latin typeface="Linux Libertine"/>
              </a:rPr>
              <a:t>qui regroupent la rougeole, la diphtérie, la dysenterie...</a:t>
            </a:r>
          </a:p>
        </p:txBody>
      </p:sp>
    </p:spTree>
    <p:extLst>
      <p:ext uri="{BB962C8B-B14F-4D97-AF65-F5344CB8AC3E}">
        <p14:creationId xmlns:p14="http://schemas.microsoft.com/office/powerpoint/2010/main" val="3920813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08BFF3D-9F6E-FDF2-3329-A7D91FAACF6E}"/>
              </a:ext>
            </a:extLst>
          </p:cNvPr>
          <p:cNvSpPr txBox="1"/>
          <p:nvPr/>
        </p:nvSpPr>
        <p:spPr>
          <a:xfrm>
            <a:off x="1622321" y="1140541"/>
            <a:ext cx="10048568" cy="2308324"/>
          </a:xfrm>
          <a:prstGeom prst="rect">
            <a:avLst/>
          </a:prstGeom>
          <a:noFill/>
        </p:spPr>
        <p:txBody>
          <a:bodyPr wrap="square" rtlCol="0">
            <a:spAutoFit/>
          </a:bodyPr>
          <a:lstStyle/>
          <a:p>
            <a:r>
              <a:rPr lang="fr-FR" sz="2400" kern="100" dirty="0">
                <a:effectLst/>
                <a:latin typeface="Linux Libertine"/>
                <a:ea typeface="Aptos" panose="020B0004020202020204" pitchFamily="34" charset="0"/>
                <a:cs typeface="Times New Roman" panose="02020603050405020304" pitchFamily="18" charset="0"/>
              </a:rPr>
              <a:t>On avait déjà dans l’antiquité et au Moyen Age, la notion de </a:t>
            </a:r>
            <a:r>
              <a:rPr lang="fr-FR" sz="2400" b="1" kern="100" dirty="0">
                <a:effectLst/>
                <a:latin typeface="Linux Libertine"/>
                <a:ea typeface="Aptos" panose="020B0004020202020204" pitchFamily="34" charset="0"/>
                <a:cs typeface="Times New Roman" panose="02020603050405020304" pitchFamily="18" charset="0"/>
              </a:rPr>
              <a:t>contamination</a:t>
            </a:r>
            <a:r>
              <a:rPr lang="fr-FR" sz="2400" kern="100" dirty="0">
                <a:effectLst/>
                <a:latin typeface="Linux Libertine"/>
                <a:ea typeface="Aptos" panose="020B0004020202020204" pitchFamily="34" charset="0"/>
                <a:cs typeface="Times New Roman" panose="02020603050405020304" pitchFamily="18" charset="0"/>
              </a:rPr>
              <a:t> et les </a:t>
            </a:r>
            <a:r>
              <a:rPr lang="fr-FR" sz="2400" u="sng" kern="100" dirty="0">
                <a:effectLst/>
                <a:latin typeface="Linux Libertine"/>
                <a:ea typeface="Aptos" panose="020B0004020202020204" pitchFamily="34" charset="0"/>
                <a:cs typeface="Times New Roman" panose="02020603050405020304" pitchFamily="18" charset="0"/>
              </a:rPr>
              <a:t>mesures d’isolement </a:t>
            </a:r>
            <a:r>
              <a:rPr lang="fr-FR" sz="2400" kern="100" dirty="0">
                <a:effectLst/>
                <a:latin typeface="Linux Libertine"/>
                <a:ea typeface="Aptos" panose="020B0004020202020204" pitchFamily="34" charset="0"/>
                <a:cs typeface="Times New Roman" panose="02020603050405020304" pitchFamily="18" charset="0"/>
              </a:rPr>
              <a:t>étaient utilisées, probablement les seules ayant une certaine efficacité. On avait ainsi créé des </a:t>
            </a:r>
            <a:r>
              <a:rPr lang="fr-FR" sz="2400" u="sng" kern="100" dirty="0">
                <a:effectLst/>
                <a:latin typeface="Linux Libertine"/>
                <a:ea typeface="Aptos" panose="020B0004020202020204" pitchFamily="34" charset="0"/>
                <a:cs typeface="Times New Roman" panose="02020603050405020304" pitchFamily="18" charset="0"/>
              </a:rPr>
              <a:t>léproseries</a:t>
            </a:r>
            <a:r>
              <a:rPr lang="fr-FR" sz="2400" kern="100" dirty="0">
                <a:effectLst/>
                <a:latin typeface="Linux Libertine"/>
                <a:ea typeface="Aptos" panose="020B0004020202020204" pitchFamily="34" charset="0"/>
                <a:cs typeface="Times New Roman" panose="02020603050405020304" pitchFamily="18" charset="0"/>
              </a:rPr>
              <a:t> et on condamnait les personnes qui par temps d’épidémie se déplaçaient sans autorisation. Cependant l’ignorance des modes de transmission et de contamination, rendaient ces mesures inefficaces.</a:t>
            </a:r>
          </a:p>
        </p:txBody>
      </p:sp>
      <p:sp>
        <p:nvSpPr>
          <p:cNvPr id="3" name="ZoneTexte 2">
            <a:extLst>
              <a:ext uri="{FF2B5EF4-FFF2-40B4-BE49-F238E27FC236}">
                <a16:creationId xmlns:a16="http://schemas.microsoft.com/office/drawing/2014/main" id="{118994C8-6DF0-E643-A11A-FA74BC524B89}"/>
              </a:ext>
            </a:extLst>
          </p:cNvPr>
          <p:cNvSpPr txBox="1"/>
          <p:nvPr/>
        </p:nvSpPr>
        <p:spPr>
          <a:xfrm>
            <a:off x="560439" y="4046352"/>
            <a:ext cx="10628671" cy="2585323"/>
          </a:xfrm>
          <a:prstGeom prst="rect">
            <a:avLst/>
          </a:prstGeom>
          <a:noFill/>
        </p:spPr>
        <p:txBody>
          <a:bodyPr wrap="square" rtlCol="0">
            <a:spAutoFit/>
          </a:bodyPr>
          <a:lstStyle/>
          <a:p>
            <a:pPr indent="226695" algn="just"/>
            <a:r>
              <a:rPr lang="fr-FR" sz="2400" b="1" kern="100" dirty="0">
                <a:effectLst/>
                <a:latin typeface="Linux Libertine"/>
                <a:ea typeface="Aptos" panose="020B0004020202020204" pitchFamily="34" charset="0"/>
                <a:cs typeface="Times New Roman" panose="02020603050405020304" pitchFamily="18" charset="0"/>
              </a:rPr>
              <a:t>Sommes-nous pour autant à l’abri de grandes épidémies ?</a:t>
            </a:r>
          </a:p>
          <a:p>
            <a:pPr indent="226695" algn="just"/>
            <a:r>
              <a:rPr lang="fr-FR" sz="2400" kern="100" dirty="0">
                <a:effectLst/>
                <a:latin typeface="Linux Libertine"/>
                <a:ea typeface="Aptos" panose="020B0004020202020204" pitchFamily="34" charset="0"/>
                <a:cs typeface="Times New Roman" panose="02020603050405020304" pitchFamily="18" charset="0"/>
              </a:rPr>
              <a:t>La réponse est non ! en effet :</a:t>
            </a:r>
          </a:p>
          <a:p>
            <a:pPr marL="800100" lvl="1" indent="-342900" algn="just">
              <a:buFont typeface="Symbol" panose="05050102010706020507" pitchFamily="18" charset="2"/>
              <a:buChar char=""/>
            </a:pPr>
            <a:r>
              <a:rPr lang="fr-FR" sz="2400" kern="100" dirty="0">
                <a:effectLst/>
                <a:latin typeface="Linux Libertine"/>
                <a:ea typeface="Aptos" panose="020B0004020202020204" pitchFamily="34" charset="0"/>
                <a:cs typeface="Times New Roman" panose="02020603050405020304" pitchFamily="18" charset="0"/>
              </a:rPr>
              <a:t>La grippe espagnole entre 1918 et 1920 a fait 50 et 100 millions de morts,</a:t>
            </a:r>
          </a:p>
          <a:p>
            <a:pPr marL="800100" lvl="1" indent="-342900" algn="just">
              <a:buFont typeface="Symbol" panose="05050102010706020507" pitchFamily="18" charset="2"/>
              <a:buChar char=""/>
            </a:pPr>
            <a:r>
              <a:rPr lang="fr-FR" sz="2400" kern="100" dirty="0">
                <a:effectLst/>
                <a:latin typeface="Linux Libertine"/>
                <a:ea typeface="Aptos" panose="020B0004020202020204" pitchFamily="34" charset="0"/>
                <a:cs typeface="Times New Roman" panose="02020603050405020304" pitchFamily="18" charset="0"/>
              </a:rPr>
              <a:t>le SIDA 32 millions de morts, </a:t>
            </a:r>
          </a:p>
          <a:p>
            <a:pPr marL="800100" lvl="1" indent="-342900" algn="just">
              <a:buFont typeface="Symbol" panose="05050102010706020507" pitchFamily="18" charset="2"/>
              <a:buChar char=""/>
            </a:pPr>
            <a:r>
              <a:rPr lang="fr-FR" sz="2400" kern="100" dirty="0">
                <a:effectLst/>
                <a:latin typeface="Linux Libertine"/>
                <a:ea typeface="Aptos" panose="020B0004020202020204" pitchFamily="34" charset="0"/>
                <a:cs typeface="Times New Roman" panose="02020603050405020304" pitchFamily="18" charset="0"/>
              </a:rPr>
              <a:t>la pandémie Covid 19 a tué 7 millions de patients dans le monde, dont 168000 en France.</a:t>
            </a:r>
          </a:p>
          <a:p>
            <a:endParaRPr lang="fr-FR" dirty="0"/>
          </a:p>
        </p:txBody>
      </p:sp>
      <p:sp>
        <p:nvSpPr>
          <p:cNvPr id="4" name="ZoneTexte 3">
            <a:extLst>
              <a:ext uri="{FF2B5EF4-FFF2-40B4-BE49-F238E27FC236}">
                <a16:creationId xmlns:a16="http://schemas.microsoft.com/office/drawing/2014/main" id="{681B1A75-D97E-4434-3EAF-0DB706604D1A}"/>
              </a:ext>
            </a:extLst>
          </p:cNvPr>
          <p:cNvSpPr txBox="1"/>
          <p:nvPr/>
        </p:nvSpPr>
        <p:spPr>
          <a:xfrm>
            <a:off x="1568245" y="256882"/>
            <a:ext cx="9866671" cy="261610"/>
          </a:xfrm>
          <a:prstGeom prst="rect">
            <a:avLst/>
          </a:prstGeom>
          <a:noFill/>
        </p:spPr>
        <p:txBody>
          <a:bodyPr wrap="square" rtlCol="0">
            <a:spAutoFit/>
          </a:bodyPr>
          <a:lstStyle/>
          <a:p>
            <a:pPr indent="226695" algn="just">
              <a:spcBef>
                <a:spcPts val="200"/>
              </a:spcBef>
            </a:pPr>
            <a:r>
              <a:rPr lang="fr-FR" sz="1100" b="1" kern="100" dirty="0">
                <a:effectLst/>
                <a:latin typeface="Linux Libertine"/>
                <a:ea typeface="Times New Roman" panose="02020603050405020304" pitchFamily="18" charset="0"/>
                <a:cs typeface="Times New Roman" panose="02020603050405020304" pitchFamily="18" charset="0"/>
              </a:rPr>
              <a:t>Les maladies infectieuses au cours des âges  </a:t>
            </a:r>
            <a:r>
              <a:rPr lang="fr-FR" sz="1100" b="1" kern="100" dirty="0">
                <a:solidFill>
                  <a:schemeClr val="bg2">
                    <a:lumMod val="90000"/>
                  </a:schemeClr>
                </a:solidFill>
                <a:effectLst/>
                <a:latin typeface="Linux Libertine"/>
                <a:ea typeface="Times New Roman" panose="02020603050405020304" pitchFamily="18" charset="0"/>
                <a:cs typeface="Times New Roman" panose="02020603050405020304" pitchFamily="18" charset="0"/>
              </a:rPr>
              <a:t>Les agents infectieux Le rempart Les alliés Le système de défense interne : le système immunitaire.</a:t>
            </a:r>
          </a:p>
        </p:txBody>
      </p:sp>
      <p:pic>
        <p:nvPicPr>
          <p:cNvPr id="5" name="Image 4">
            <a:extLst>
              <a:ext uri="{FF2B5EF4-FFF2-40B4-BE49-F238E27FC236}">
                <a16:creationId xmlns:a16="http://schemas.microsoft.com/office/drawing/2014/main" id="{46B0B111-18EC-38FB-0E4C-87C1421B181F}"/>
              </a:ext>
            </a:extLst>
          </p:cNvPr>
          <p:cNvPicPr>
            <a:picLocks noChangeAspect="1"/>
          </p:cNvPicPr>
          <p:nvPr/>
        </p:nvPicPr>
        <p:blipFill>
          <a:blip r:embed="rId2"/>
          <a:stretch>
            <a:fillRect/>
          </a:stretch>
        </p:blipFill>
        <p:spPr>
          <a:xfrm>
            <a:off x="1622321" y="256882"/>
            <a:ext cx="9248665" cy="6213431"/>
          </a:xfrm>
          <a:prstGeom prst="rect">
            <a:avLst/>
          </a:prstGeom>
        </p:spPr>
      </p:pic>
      <p:pic>
        <p:nvPicPr>
          <p:cNvPr id="7" name="Image 6">
            <a:extLst>
              <a:ext uri="{FF2B5EF4-FFF2-40B4-BE49-F238E27FC236}">
                <a16:creationId xmlns:a16="http://schemas.microsoft.com/office/drawing/2014/main" id="{2ABFEFE8-9F8C-C5AA-0257-4D8FF8683277}"/>
              </a:ext>
            </a:extLst>
          </p:cNvPr>
          <p:cNvPicPr>
            <a:picLocks noChangeAspect="1"/>
          </p:cNvPicPr>
          <p:nvPr/>
        </p:nvPicPr>
        <p:blipFill>
          <a:blip r:embed="rId3"/>
          <a:stretch>
            <a:fillRect/>
          </a:stretch>
        </p:blipFill>
        <p:spPr>
          <a:xfrm>
            <a:off x="3992697" y="506476"/>
            <a:ext cx="4206605" cy="5845047"/>
          </a:xfrm>
          <a:prstGeom prst="rect">
            <a:avLst/>
          </a:prstGeom>
        </p:spPr>
      </p:pic>
      <p:sp>
        <p:nvSpPr>
          <p:cNvPr id="8" name="ZoneTexte 7">
            <a:extLst>
              <a:ext uri="{FF2B5EF4-FFF2-40B4-BE49-F238E27FC236}">
                <a16:creationId xmlns:a16="http://schemas.microsoft.com/office/drawing/2014/main" id="{D379FD83-7F23-3B48-EE64-496ED8A7E2F9}"/>
              </a:ext>
            </a:extLst>
          </p:cNvPr>
          <p:cNvSpPr txBox="1"/>
          <p:nvPr/>
        </p:nvSpPr>
        <p:spPr>
          <a:xfrm>
            <a:off x="8199302" y="2104206"/>
            <a:ext cx="3716593" cy="4247317"/>
          </a:xfrm>
          <a:prstGeom prst="rect">
            <a:avLst/>
          </a:prstGeom>
          <a:solidFill>
            <a:schemeClr val="accent1"/>
          </a:solidFill>
        </p:spPr>
        <p:txBody>
          <a:bodyPr wrap="square" rtlCol="0">
            <a:spAutoFit/>
          </a:bodyPr>
          <a:lstStyle/>
          <a:p>
            <a:r>
              <a:rPr lang="fr-FR" b="1" dirty="0">
                <a:solidFill>
                  <a:schemeClr val="bg1"/>
                </a:solidFill>
                <a:latin typeface="Linux Libertine"/>
              </a:rPr>
              <a:t>Médecin durant une épidémie de peste à Rome au XVIIe siècle (gravure de Paul Fürst, 1656)</a:t>
            </a:r>
          </a:p>
          <a:p>
            <a:r>
              <a:rPr lang="fr-FR" b="1" dirty="0">
                <a:solidFill>
                  <a:schemeClr val="bg1"/>
                </a:solidFill>
              </a:rPr>
              <a:t>Le bec </a:t>
            </a:r>
            <a:r>
              <a:rPr lang="fr-FR" dirty="0">
                <a:solidFill>
                  <a:schemeClr val="bg1"/>
                </a:solidFill>
              </a:rPr>
              <a:t>pouvait contenir des fleurs séchées (notamment des roses et des œillets), des herbes (notamment la menthe), des épices, du camphre ou une éponge de vinaigre. </a:t>
            </a:r>
            <a:r>
              <a:rPr lang="fr-FR" b="1" dirty="0">
                <a:solidFill>
                  <a:schemeClr val="bg1"/>
                </a:solidFill>
              </a:rPr>
              <a:t>Le but était d'éloigner les mauvaises odeurs (pestilentielles) supposées être la cause principale de l'épidémie </a:t>
            </a:r>
            <a:r>
              <a:rPr lang="fr-FR" dirty="0">
                <a:solidFill>
                  <a:schemeClr val="bg1"/>
                </a:solidFill>
              </a:rPr>
              <a:t>selon la théorie des miasmes, avant qu'elle ne soit réfutée par la théorie microbienne.</a:t>
            </a:r>
          </a:p>
        </p:txBody>
      </p:sp>
    </p:spTree>
    <p:extLst>
      <p:ext uri="{BB962C8B-B14F-4D97-AF65-F5344CB8AC3E}">
        <p14:creationId xmlns:p14="http://schemas.microsoft.com/office/powerpoint/2010/main" val="2762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6061</Words>
  <Application>Microsoft Office PowerPoint</Application>
  <PresentationFormat>Grand écran</PresentationFormat>
  <Paragraphs>334</Paragraphs>
  <Slides>50</Slides>
  <Notes>3</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50</vt:i4>
      </vt:variant>
    </vt:vector>
  </HeadingPairs>
  <TitlesOfParts>
    <vt:vector size="59" baseType="lpstr">
      <vt:lpstr>Aptos</vt:lpstr>
      <vt:lpstr>Aptos Display</vt:lpstr>
      <vt:lpstr>Arial</vt:lpstr>
      <vt:lpstr>Courier New</vt:lpstr>
      <vt:lpstr>Futura</vt:lpstr>
      <vt:lpstr>Linux Libertine</vt:lpstr>
      <vt:lpstr>Symbol</vt:lpstr>
      <vt:lpstr>Wingdings</vt:lpstr>
      <vt:lpstr>Thème Office</vt:lpstr>
      <vt:lpstr>Défenses de l’organisme contre les maladies infectieuses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Henri RECH</dc:creator>
  <cp:lastModifiedBy>Henri RECH</cp:lastModifiedBy>
  <cp:revision>28</cp:revision>
  <dcterms:created xsi:type="dcterms:W3CDTF">2024-09-25T19:55:22Z</dcterms:created>
  <dcterms:modified xsi:type="dcterms:W3CDTF">2024-12-05T15:15:07Z</dcterms:modified>
</cp:coreProperties>
</file>