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322" r:id="rId4"/>
    <p:sldId id="258" r:id="rId5"/>
    <p:sldId id="316" r:id="rId6"/>
    <p:sldId id="259" r:id="rId7"/>
    <p:sldId id="336" r:id="rId8"/>
    <p:sldId id="311" r:id="rId9"/>
    <p:sldId id="325" r:id="rId10"/>
    <p:sldId id="312" r:id="rId11"/>
    <p:sldId id="326" r:id="rId12"/>
    <p:sldId id="327" r:id="rId13"/>
    <p:sldId id="313" r:id="rId14"/>
    <p:sldId id="262" r:id="rId15"/>
    <p:sldId id="314" r:id="rId16"/>
    <p:sldId id="315" r:id="rId17"/>
    <p:sldId id="260" r:id="rId18"/>
    <p:sldId id="261" r:id="rId19"/>
    <p:sldId id="321" r:id="rId20"/>
    <p:sldId id="302" r:id="rId21"/>
    <p:sldId id="317" r:id="rId22"/>
    <p:sldId id="299" r:id="rId23"/>
    <p:sldId id="335" r:id="rId24"/>
    <p:sldId id="328" r:id="rId25"/>
    <p:sldId id="329" r:id="rId26"/>
    <p:sldId id="318" r:id="rId27"/>
    <p:sldId id="265" r:id="rId28"/>
    <p:sldId id="266" r:id="rId29"/>
    <p:sldId id="267" r:id="rId30"/>
    <p:sldId id="330" r:id="rId31"/>
    <p:sldId id="319" r:id="rId32"/>
    <p:sldId id="269" r:id="rId33"/>
    <p:sldId id="270" r:id="rId34"/>
    <p:sldId id="271" r:id="rId35"/>
    <p:sldId id="272" r:id="rId36"/>
    <p:sldId id="273" r:id="rId37"/>
    <p:sldId id="274" r:id="rId38"/>
    <p:sldId id="278" r:id="rId39"/>
    <p:sldId id="276" r:id="rId40"/>
    <p:sldId id="277" r:id="rId41"/>
    <p:sldId id="323" r:id="rId42"/>
    <p:sldId id="332" r:id="rId43"/>
    <p:sldId id="331" r:id="rId44"/>
    <p:sldId id="283" r:id="rId45"/>
    <p:sldId id="284" r:id="rId46"/>
    <p:sldId id="285" r:id="rId47"/>
    <p:sldId id="297" r:id="rId48"/>
    <p:sldId id="298" r:id="rId49"/>
    <p:sldId id="303" r:id="rId50"/>
    <p:sldId id="294" r:id="rId51"/>
    <p:sldId id="301" r:id="rId52"/>
    <p:sldId id="333" r:id="rId53"/>
    <p:sldId id="334" r:id="rId54"/>
    <p:sldId id="320" r:id="rId55"/>
    <p:sldId id="296"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7" autoAdjust="0"/>
    <p:restoredTop sz="94660"/>
  </p:normalViewPr>
  <p:slideViewPr>
    <p:cSldViewPr snapToGrid="0">
      <p:cViewPr varScale="1">
        <p:scale>
          <a:sx n="70" d="100"/>
          <a:sy n="70" d="100"/>
        </p:scale>
        <p:origin x="117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FAF2C-962C-412D-9653-296D00DBF7C5}" type="datetimeFigureOut">
              <a:rPr lang="fr-FR" smtClean="0"/>
              <a:t>03/11/2025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3950D-2E11-48B6-A2D4-C1FEF2D470B4}" type="slidenum">
              <a:rPr lang="fr-FR" smtClean="0"/>
              <a:t>‹N°›</a:t>
            </a:fld>
            <a:endParaRPr lang="fr-FR"/>
          </a:p>
        </p:txBody>
      </p:sp>
    </p:spTree>
    <p:extLst>
      <p:ext uri="{BB962C8B-B14F-4D97-AF65-F5344CB8AC3E}">
        <p14:creationId xmlns:p14="http://schemas.microsoft.com/office/powerpoint/2010/main" val="396008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73950D-2E11-48B6-A2D4-C1FEF2D470B4}" type="slidenum">
              <a:rPr lang="fr-FR" smtClean="0"/>
              <a:t>13</a:t>
            </a:fld>
            <a:endParaRPr lang="fr-FR"/>
          </a:p>
        </p:txBody>
      </p:sp>
    </p:spTree>
    <p:extLst>
      <p:ext uri="{BB962C8B-B14F-4D97-AF65-F5344CB8AC3E}">
        <p14:creationId xmlns:p14="http://schemas.microsoft.com/office/powerpoint/2010/main" val="30491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73950D-2E11-48B6-A2D4-C1FEF2D470B4}" type="slidenum">
              <a:rPr lang="fr-FR" smtClean="0"/>
              <a:t>18</a:t>
            </a:fld>
            <a:endParaRPr lang="fr-FR"/>
          </a:p>
        </p:txBody>
      </p:sp>
    </p:spTree>
    <p:extLst>
      <p:ext uri="{BB962C8B-B14F-4D97-AF65-F5344CB8AC3E}">
        <p14:creationId xmlns:p14="http://schemas.microsoft.com/office/powerpoint/2010/main" val="411857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2937-33A1-827E-7181-CEBA932DC7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CC55D3-BE5F-B22F-6AD3-85CBF8CEBC3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CBA8AE-223B-A418-D64A-238B7C1C622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7056C5B-3A88-7DD4-C5EA-E8D979D66D11}"/>
              </a:ext>
            </a:extLst>
          </p:cNvPr>
          <p:cNvSpPr>
            <a:spLocks noGrp="1"/>
          </p:cNvSpPr>
          <p:nvPr>
            <p:ph type="sldNum" sz="quarter" idx="5"/>
          </p:nvPr>
        </p:nvSpPr>
        <p:spPr/>
        <p:txBody>
          <a:bodyPr/>
          <a:lstStyle/>
          <a:p>
            <a:fld id="{2673950D-2E11-48B6-A2D4-C1FEF2D470B4}" type="slidenum">
              <a:rPr lang="fr-FR" smtClean="0"/>
              <a:t>20</a:t>
            </a:fld>
            <a:endParaRPr lang="fr-FR"/>
          </a:p>
        </p:txBody>
      </p:sp>
    </p:spTree>
    <p:extLst>
      <p:ext uri="{BB962C8B-B14F-4D97-AF65-F5344CB8AC3E}">
        <p14:creationId xmlns:p14="http://schemas.microsoft.com/office/powerpoint/2010/main" val="185263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73950D-2E11-48B6-A2D4-C1FEF2D470B4}" type="slidenum">
              <a:rPr lang="fr-FR" smtClean="0"/>
              <a:t>27</a:t>
            </a:fld>
            <a:endParaRPr lang="fr-FR"/>
          </a:p>
        </p:txBody>
      </p:sp>
    </p:spTree>
    <p:extLst>
      <p:ext uri="{BB962C8B-B14F-4D97-AF65-F5344CB8AC3E}">
        <p14:creationId xmlns:p14="http://schemas.microsoft.com/office/powerpoint/2010/main" val="180574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07874-A88A-A006-07D4-D3B0172D6EA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07E97FC-9726-8A70-9B67-90708C0F0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0034D96-AF3C-397A-35CA-5CEBCCAED605}"/>
              </a:ext>
            </a:extLst>
          </p:cNvPr>
          <p:cNvSpPr>
            <a:spLocks noGrp="1"/>
          </p:cNvSpPr>
          <p:nvPr>
            <p:ph type="dt" sz="half" idx="10"/>
          </p:nvPr>
        </p:nvSpPr>
        <p:spPr/>
        <p:txBody>
          <a:bodyPr/>
          <a:lstStyle/>
          <a:p>
            <a:fld id="{B74863F2-101F-41D2-AA0A-1EBFCAED12B7}" type="datetime1">
              <a:rPr lang="fr-FR" smtClean="0"/>
              <a:t>03/11/2025</a:t>
            </a:fld>
            <a:endParaRPr lang="fr-FR"/>
          </a:p>
        </p:txBody>
      </p:sp>
      <p:sp>
        <p:nvSpPr>
          <p:cNvPr id="5" name="Espace réservé du pied de page 4">
            <a:extLst>
              <a:ext uri="{FF2B5EF4-FFF2-40B4-BE49-F238E27FC236}">
                <a16:creationId xmlns:a16="http://schemas.microsoft.com/office/drawing/2014/main" id="{D5AF2EA8-8B9F-1870-A3AC-250EE67E76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0CC141-EBF5-C2EF-1145-BC72F1AF37E9}"/>
              </a:ext>
            </a:extLst>
          </p:cNvPr>
          <p:cNvSpPr>
            <a:spLocks noGrp="1"/>
          </p:cNvSpPr>
          <p:nvPr>
            <p:ph type="sldNum" sz="quarter" idx="12"/>
          </p:nvPr>
        </p:nvSpPr>
        <p:spPr/>
        <p:txBody>
          <a:bodyPr/>
          <a:lstStyle/>
          <a:p>
            <a:fld id="{5AE9D81B-91BB-401D-B233-9DA72B7E232A}" type="slidenum">
              <a:rPr lang="fr-FR" smtClean="0"/>
              <a:t>‹N°›</a:t>
            </a:fld>
            <a:endParaRPr lang="fr-FR"/>
          </a:p>
        </p:txBody>
      </p:sp>
      <p:pic>
        <p:nvPicPr>
          <p:cNvPr id="8" name="Image 7" descr="Une image contenant texte, Police, cercle, capture d’écran&#10;&#10;Description générée automatiquement">
            <a:extLst>
              <a:ext uri="{FF2B5EF4-FFF2-40B4-BE49-F238E27FC236}">
                <a16:creationId xmlns:a16="http://schemas.microsoft.com/office/drawing/2014/main" id="{9635655E-6966-F2B6-2E0F-B4094C0B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246" y="136525"/>
            <a:ext cx="1153736" cy="1153736"/>
          </a:xfrm>
          <a:prstGeom prst="rect">
            <a:avLst/>
          </a:prstGeom>
        </p:spPr>
      </p:pic>
    </p:spTree>
    <p:extLst>
      <p:ext uri="{BB962C8B-B14F-4D97-AF65-F5344CB8AC3E}">
        <p14:creationId xmlns:p14="http://schemas.microsoft.com/office/powerpoint/2010/main" val="1838565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33061-3E2D-BB9A-E375-B67133E268C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6E53108-C0E7-BE1B-3DF4-7B115E3D932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D47F7A-5F39-AE84-95F8-471D42E925EC}"/>
              </a:ext>
            </a:extLst>
          </p:cNvPr>
          <p:cNvSpPr>
            <a:spLocks noGrp="1"/>
          </p:cNvSpPr>
          <p:nvPr>
            <p:ph type="dt" sz="half" idx="10"/>
          </p:nvPr>
        </p:nvSpPr>
        <p:spPr/>
        <p:txBody>
          <a:bodyPr/>
          <a:lstStyle/>
          <a:p>
            <a:fld id="{BC50CE0D-80A3-4260-ADB6-54451473044E}" type="datetime1">
              <a:rPr lang="fr-FR" smtClean="0"/>
              <a:t>03/11/2025</a:t>
            </a:fld>
            <a:endParaRPr lang="fr-FR"/>
          </a:p>
        </p:txBody>
      </p:sp>
      <p:sp>
        <p:nvSpPr>
          <p:cNvPr id="5" name="Espace réservé du pied de page 4">
            <a:extLst>
              <a:ext uri="{FF2B5EF4-FFF2-40B4-BE49-F238E27FC236}">
                <a16:creationId xmlns:a16="http://schemas.microsoft.com/office/drawing/2014/main" id="{2174B5E3-318E-12A3-6A3A-8AA798699C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D31609-6D45-B48A-AB12-E7A387DDFAB1}"/>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318969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0E8F0AC-6AA8-A3F6-2C0D-9150D642568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2BFC762-DCAB-9EA6-5BB8-7F8C05B11E4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AB2ADC-0901-205C-0C7D-4C2F80673D24}"/>
              </a:ext>
            </a:extLst>
          </p:cNvPr>
          <p:cNvSpPr>
            <a:spLocks noGrp="1"/>
          </p:cNvSpPr>
          <p:nvPr>
            <p:ph type="dt" sz="half" idx="10"/>
          </p:nvPr>
        </p:nvSpPr>
        <p:spPr/>
        <p:txBody>
          <a:bodyPr/>
          <a:lstStyle/>
          <a:p>
            <a:fld id="{DAFD2089-A7B0-49D8-A88E-FDCF927DE31F}" type="datetime1">
              <a:rPr lang="fr-FR" smtClean="0"/>
              <a:t>03/11/2025</a:t>
            </a:fld>
            <a:endParaRPr lang="fr-FR"/>
          </a:p>
        </p:txBody>
      </p:sp>
      <p:sp>
        <p:nvSpPr>
          <p:cNvPr id="5" name="Espace réservé du pied de page 4">
            <a:extLst>
              <a:ext uri="{FF2B5EF4-FFF2-40B4-BE49-F238E27FC236}">
                <a16:creationId xmlns:a16="http://schemas.microsoft.com/office/drawing/2014/main" id="{500A0C13-41A3-2C1F-C2A2-C39B4A6926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109612-4AF9-4F96-8A69-4D5D2366681D}"/>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79117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74EA2-6D95-5185-269D-C6491653EF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680382-F7BA-84AC-E045-64F2C5D89FC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FEBF8F-D56B-E35E-8C55-9EDE37F5C46D}"/>
              </a:ext>
            </a:extLst>
          </p:cNvPr>
          <p:cNvSpPr>
            <a:spLocks noGrp="1"/>
          </p:cNvSpPr>
          <p:nvPr>
            <p:ph type="dt" sz="half" idx="10"/>
          </p:nvPr>
        </p:nvSpPr>
        <p:spPr/>
        <p:txBody>
          <a:bodyPr/>
          <a:lstStyle/>
          <a:p>
            <a:fld id="{4B6ACC01-643A-41F5-A7AF-9D2E08EDCECA}" type="datetime1">
              <a:rPr lang="fr-FR" smtClean="0"/>
              <a:t>03/11/2025</a:t>
            </a:fld>
            <a:endParaRPr lang="fr-FR"/>
          </a:p>
        </p:txBody>
      </p:sp>
      <p:sp>
        <p:nvSpPr>
          <p:cNvPr id="5" name="Espace réservé du pied de page 4">
            <a:extLst>
              <a:ext uri="{FF2B5EF4-FFF2-40B4-BE49-F238E27FC236}">
                <a16:creationId xmlns:a16="http://schemas.microsoft.com/office/drawing/2014/main" id="{EFDF49DC-5CC3-EE06-19C4-81A98FC13D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AF4FB3-3D6B-8158-4386-0589AC7AC5F6}"/>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374103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C3B0C2-E763-0C3C-9FBA-D9268ADD08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33E2380-3064-391D-F2FB-E28187EB7D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87822DF-9B27-C623-F3AE-3BD039FEF871}"/>
              </a:ext>
            </a:extLst>
          </p:cNvPr>
          <p:cNvSpPr>
            <a:spLocks noGrp="1"/>
          </p:cNvSpPr>
          <p:nvPr>
            <p:ph type="dt" sz="half" idx="10"/>
          </p:nvPr>
        </p:nvSpPr>
        <p:spPr/>
        <p:txBody>
          <a:bodyPr/>
          <a:lstStyle/>
          <a:p>
            <a:fld id="{76F856D0-8E5B-4CB9-A789-258908E06669}" type="datetime1">
              <a:rPr lang="fr-FR" smtClean="0"/>
              <a:t>03/11/2025</a:t>
            </a:fld>
            <a:endParaRPr lang="fr-FR"/>
          </a:p>
        </p:txBody>
      </p:sp>
      <p:sp>
        <p:nvSpPr>
          <p:cNvPr id="5" name="Espace réservé du pied de page 4">
            <a:extLst>
              <a:ext uri="{FF2B5EF4-FFF2-40B4-BE49-F238E27FC236}">
                <a16:creationId xmlns:a16="http://schemas.microsoft.com/office/drawing/2014/main" id="{93C979B0-D67B-8745-91B4-7BD1C8C463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B4537F-97F6-F478-8E82-AC7B0AACAE0A}"/>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410988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269107-1E35-4322-6ABD-4EA5E8E6F6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2F0041-F038-E52E-E669-83ABEADC2E1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B3C7F01-29ED-CCF5-E2AE-7F507075C22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83BE0F0-0B3C-6FEA-A573-C00400768E19}"/>
              </a:ext>
            </a:extLst>
          </p:cNvPr>
          <p:cNvSpPr>
            <a:spLocks noGrp="1"/>
          </p:cNvSpPr>
          <p:nvPr>
            <p:ph type="dt" sz="half" idx="10"/>
          </p:nvPr>
        </p:nvSpPr>
        <p:spPr/>
        <p:txBody>
          <a:bodyPr/>
          <a:lstStyle/>
          <a:p>
            <a:fld id="{0C6DCE24-AF53-4019-886E-9109623EB27E}" type="datetime1">
              <a:rPr lang="fr-FR" smtClean="0"/>
              <a:t>03/11/2025</a:t>
            </a:fld>
            <a:endParaRPr lang="fr-FR"/>
          </a:p>
        </p:txBody>
      </p:sp>
      <p:sp>
        <p:nvSpPr>
          <p:cNvPr id="6" name="Espace réservé du pied de page 5">
            <a:extLst>
              <a:ext uri="{FF2B5EF4-FFF2-40B4-BE49-F238E27FC236}">
                <a16:creationId xmlns:a16="http://schemas.microsoft.com/office/drawing/2014/main" id="{1461CB1E-2B8B-77D0-9EEE-A282ED19B2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D45BEF2-A2EB-9795-E1AE-76366DFAE980}"/>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106326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6C2FE-A372-B584-F0F9-257137C1DE0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5886CAA-F527-CD9A-0D85-EFEA3BA38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4863B41-ED07-B090-5F8E-BAD8E7A07F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7CC41AC-092E-248F-0F01-0C72C2867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21D113C-872D-9F20-251A-51B7F6699F9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817B602-BBF9-AF82-F82F-CA200DDFD056}"/>
              </a:ext>
            </a:extLst>
          </p:cNvPr>
          <p:cNvSpPr>
            <a:spLocks noGrp="1"/>
          </p:cNvSpPr>
          <p:nvPr>
            <p:ph type="dt" sz="half" idx="10"/>
          </p:nvPr>
        </p:nvSpPr>
        <p:spPr/>
        <p:txBody>
          <a:bodyPr/>
          <a:lstStyle/>
          <a:p>
            <a:fld id="{EDE281B7-586F-4EA0-84EE-CB4AB4E0DB43}" type="datetime1">
              <a:rPr lang="fr-FR" smtClean="0"/>
              <a:t>03/11/2025</a:t>
            </a:fld>
            <a:endParaRPr lang="fr-FR"/>
          </a:p>
        </p:txBody>
      </p:sp>
      <p:sp>
        <p:nvSpPr>
          <p:cNvPr id="8" name="Espace réservé du pied de page 7">
            <a:extLst>
              <a:ext uri="{FF2B5EF4-FFF2-40B4-BE49-F238E27FC236}">
                <a16:creationId xmlns:a16="http://schemas.microsoft.com/office/drawing/2014/main" id="{AF3453E9-5930-7724-86D7-C36CCC328B1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54D0CE2-6541-DACE-0893-5C9DB817D3EC}"/>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10703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BFBDD-D259-DA28-DB47-0F5FD403569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37174E4-D328-3138-AD46-C21B08A072C4}"/>
              </a:ext>
            </a:extLst>
          </p:cNvPr>
          <p:cNvSpPr>
            <a:spLocks noGrp="1"/>
          </p:cNvSpPr>
          <p:nvPr>
            <p:ph type="dt" sz="half" idx="10"/>
          </p:nvPr>
        </p:nvSpPr>
        <p:spPr/>
        <p:txBody>
          <a:bodyPr/>
          <a:lstStyle/>
          <a:p>
            <a:fld id="{48AFA3FD-75BA-403B-B3CF-55E35F44904B}" type="datetime1">
              <a:rPr lang="fr-FR" smtClean="0"/>
              <a:t>03/11/2025</a:t>
            </a:fld>
            <a:endParaRPr lang="fr-FR"/>
          </a:p>
        </p:txBody>
      </p:sp>
      <p:sp>
        <p:nvSpPr>
          <p:cNvPr id="4" name="Espace réservé du pied de page 3">
            <a:extLst>
              <a:ext uri="{FF2B5EF4-FFF2-40B4-BE49-F238E27FC236}">
                <a16:creationId xmlns:a16="http://schemas.microsoft.com/office/drawing/2014/main" id="{EDA4DADE-5D89-BEB4-8690-B169223419F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7516D4-F81E-17BD-AAD3-2849AC6EA916}"/>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77126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647BBE7-BD5E-C7D6-C253-290E5A37B561}"/>
              </a:ext>
            </a:extLst>
          </p:cNvPr>
          <p:cNvSpPr>
            <a:spLocks noGrp="1"/>
          </p:cNvSpPr>
          <p:nvPr>
            <p:ph type="dt" sz="half" idx="10"/>
          </p:nvPr>
        </p:nvSpPr>
        <p:spPr/>
        <p:txBody>
          <a:bodyPr/>
          <a:lstStyle/>
          <a:p>
            <a:fld id="{0439D820-938B-4439-95EC-BC9DB484E183}" type="datetime1">
              <a:rPr lang="fr-FR" smtClean="0"/>
              <a:t>03/11/2025</a:t>
            </a:fld>
            <a:endParaRPr lang="fr-FR"/>
          </a:p>
        </p:txBody>
      </p:sp>
      <p:sp>
        <p:nvSpPr>
          <p:cNvPr id="3" name="Espace réservé du pied de page 2">
            <a:extLst>
              <a:ext uri="{FF2B5EF4-FFF2-40B4-BE49-F238E27FC236}">
                <a16:creationId xmlns:a16="http://schemas.microsoft.com/office/drawing/2014/main" id="{FECBFD73-B9B2-FAFA-712A-1C74C6C28A5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ADECEDD-E1F9-7534-8238-20444276BE24}"/>
              </a:ext>
            </a:extLst>
          </p:cNvPr>
          <p:cNvSpPr>
            <a:spLocks noGrp="1"/>
          </p:cNvSpPr>
          <p:nvPr>
            <p:ph type="sldNum" sz="quarter" idx="12"/>
          </p:nvPr>
        </p:nvSpPr>
        <p:spPr/>
        <p:txBody>
          <a:bodyPr/>
          <a:lstStyle/>
          <a:p>
            <a:fld id="{5AE9D81B-91BB-401D-B233-9DA72B7E232A}" type="slidenum">
              <a:rPr lang="fr-FR" smtClean="0"/>
              <a:t>‹N°›</a:t>
            </a:fld>
            <a:endParaRPr lang="fr-FR"/>
          </a:p>
        </p:txBody>
      </p:sp>
      <p:pic>
        <p:nvPicPr>
          <p:cNvPr id="6" name="Image 5" descr="Une image contenant texte, Police, cercle, capture d’écran&#10;&#10;Description générée automatiquement">
            <a:extLst>
              <a:ext uri="{FF2B5EF4-FFF2-40B4-BE49-F238E27FC236}">
                <a16:creationId xmlns:a16="http://schemas.microsoft.com/office/drawing/2014/main" id="{3139736D-2EDC-30C4-3603-90D735DD3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23" y="136525"/>
            <a:ext cx="1310754" cy="1310754"/>
          </a:xfrm>
          <a:prstGeom prst="rect">
            <a:avLst/>
          </a:prstGeom>
        </p:spPr>
      </p:pic>
    </p:spTree>
    <p:extLst>
      <p:ext uri="{BB962C8B-B14F-4D97-AF65-F5344CB8AC3E}">
        <p14:creationId xmlns:p14="http://schemas.microsoft.com/office/powerpoint/2010/main" val="365611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8B145-2850-CBB9-488A-C5F7E3BE67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C9E180C-F6FB-1ED9-067A-555AB6A62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31D31AD-6836-A06D-DCB3-608BB0E7F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DF080E-07E4-64DF-C671-ECDECDB7A02B}"/>
              </a:ext>
            </a:extLst>
          </p:cNvPr>
          <p:cNvSpPr>
            <a:spLocks noGrp="1"/>
          </p:cNvSpPr>
          <p:nvPr>
            <p:ph type="dt" sz="half" idx="10"/>
          </p:nvPr>
        </p:nvSpPr>
        <p:spPr/>
        <p:txBody>
          <a:bodyPr/>
          <a:lstStyle/>
          <a:p>
            <a:fld id="{F485EC78-3465-4BBF-91A5-7C27EAA02696}" type="datetime1">
              <a:rPr lang="fr-FR" smtClean="0"/>
              <a:t>03/11/2025</a:t>
            </a:fld>
            <a:endParaRPr lang="fr-FR"/>
          </a:p>
        </p:txBody>
      </p:sp>
      <p:sp>
        <p:nvSpPr>
          <p:cNvPr id="6" name="Espace réservé du pied de page 5">
            <a:extLst>
              <a:ext uri="{FF2B5EF4-FFF2-40B4-BE49-F238E27FC236}">
                <a16:creationId xmlns:a16="http://schemas.microsoft.com/office/drawing/2014/main" id="{AAEEA28E-DA21-81AB-C9F5-FD53D229452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38F7D0-39D9-DAEA-30A7-ECD61029D872}"/>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131387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4372-51C3-F64F-D856-D30CADB8BA9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3AB44E6-38E2-62E4-F540-FAAF04E196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04FA0C3-0289-0FC4-DE14-A22A5CD52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43A805-3239-E7D3-D87B-3FBD1F91FD2B}"/>
              </a:ext>
            </a:extLst>
          </p:cNvPr>
          <p:cNvSpPr>
            <a:spLocks noGrp="1"/>
          </p:cNvSpPr>
          <p:nvPr>
            <p:ph type="dt" sz="half" idx="10"/>
          </p:nvPr>
        </p:nvSpPr>
        <p:spPr/>
        <p:txBody>
          <a:bodyPr/>
          <a:lstStyle/>
          <a:p>
            <a:fld id="{BBD2153E-E23D-4808-B541-6CE9452CE319}" type="datetime1">
              <a:rPr lang="fr-FR" smtClean="0"/>
              <a:t>03/11/2025</a:t>
            </a:fld>
            <a:endParaRPr lang="fr-FR"/>
          </a:p>
        </p:txBody>
      </p:sp>
      <p:sp>
        <p:nvSpPr>
          <p:cNvPr id="6" name="Espace réservé du pied de page 5">
            <a:extLst>
              <a:ext uri="{FF2B5EF4-FFF2-40B4-BE49-F238E27FC236}">
                <a16:creationId xmlns:a16="http://schemas.microsoft.com/office/drawing/2014/main" id="{B68D8403-0D8F-C489-813F-6664C09146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F291DB-79F9-29A3-7318-CAC6B76A360F}"/>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1768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511714-2E9B-D9F7-B3E2-3624A9C04C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06FB670-1113-DD4A-F4EB-75D25D7A64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1DEDFB-99B1-3BFC-39D9-61E47260D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D53F59-CDCD-41D2-B58C-0A450FF4F91B}" type="datetime1">
              <a:rPr lang="fr-FR" smtClean="0"/>
              <a:t>03/11/2025</a:t>
            </a:fld>
            <a:endParaRPr lang="fr-FR"/>
          </a:p>
        </p:txBody>
      </p:sp>
      <p:sp>
        <p:nvSpPr>
          <p:cNvPr id="5" name="Espace réservé du pied de page 4">
            <a:extLst>
              <a:ext uri="{FF2B5EF4-FFF2-40B4-BE49-F238E27FC236}">
                <a16:creationId xmlns:a16="http://schemas.microsoft.com/office/drawing/2014/main" id="{53B6A02D-D113-2D4E-C7FA-B84259F69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97D6C53-CAA8-C67A-5BEE-EBD7ADFA3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E9D81B-91BB-401D-B233-9DA72B7E232A}" type="slidenum">
              <a:rPr lang="fr-FR" smtClean="0"/>
              <a:t>‹N°›</a:t>
            </a:fld>
            <a:endParaRPr lang="fr-FR"/>
          </a:p>
        </p:txBody>
      </p:sp>
    </p:spTree>
    <p:extLst>
      <p:ext uri="{BB962C8B-B14F-4D97-AF65-F5344CB8AC3E}">
        <p14:creationId xmlns:p14="http://schemas.microsoft.com/office/powerpoint/2010/main" val="344122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fr.wikipedia.org/wiki/Ath%C3%A8ne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Hippocrat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fr.wikipedia.org/wiki/Compagnie_de_J%C3%A9sus" TargetMode="External"/><Relationship Id="rId2" Type="http://schemas.openxmlformats.org/officeDocument/2006/relationships/hyperlink" Target="https://fr.wikipedia.org/wiki/Cinchona"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fr.wikipedia.org/wiki/Quinin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fr.wikipedia.org/wiki/Gr%C3%A8ce" TargetMode="External"/><Relationship Id="rId3" Type="http://schemas.openxmlformats.org/officeDocument/2006/relationships/hyperlink" Target="https://fr.wikipedia.org/wiki/Corse" TargetMode="External"/><Relationship Id="rId7" Type="http://schemas.openxmlformats.org/officeDocument/2006/relationships/hyperlink" Target="https://fr.wikipedia.org/wiki/Sicile" TargetMode="External"/><Relationship Id="rId12" Type="http://schemas.openxmlformats.org/officeDocument/2006/relationships/hyperlink" Target="https://fr.wikipedia.org/wiki/Turquie" TargetMode="External"/><Relationship Id="rId2" Type="http://schemas.openxmlformats.org/officeDocument/2006/relationships/hyperlink" Target="https://fr.wikipedia.org/wiki/Mer" TargetMode="External"/><Relationship Id="rId1" Type="http://schemas.openxmlformats.org/officeDocument/2006/relationships/slideLayout" Target="../slideLayouts/slideLayout7.xml"/><Relationship Id="rId6" Type="http://schemas.openxmlformats.org/officeDocument/2006/relationships/hyperlink" Target="https://fr.wikipedia.org/wiki/Sardaigne" TargetMode="External"/><Relationship Id="rId11" Type="http://schemas.openxmlformats.org/officeDocument/2006/relationships/hyperlink" Target="https://fr.wikipedia.org/wiki/Syrie" TargetMode="External"/><Relationship Id="rId5" Type="http://schemas.openxmlformats.org/officeDocument/2006/relationships/hyperlink" Target="https://fr.wikipedia.org/wiki/P%C3%B4" TargetMode="External"/><Relationship Id="rId10" Type="http://schemas.openxmlformats.org/officeDocument/2006/relationships/hyperlink" Target="https://fr.wikipedia.org/wiki/Liban" TargetMode="External"/><Relationship Id="rId4" Type="http://schemas.openxmlformats.org/officeDocument/2006/relationships/hyperlink" Target="https://fr.wikipedia.org/wiki/Italie" TargetMode="External"/><Relationship Id="rId9" Type="http://schemas.openxmlformats.org/officeDocument/2006/relationships/hyperlink" Target="https://fr.wikipedia.org/wiki/Chypre_(pay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image.slideserve.com/920417/asepsie-l.jp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worldhistory.org/hittite/"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www.worldhistory.org/Archaeology/" TargetMode="External"/><Relationship Id="rId5" Type="http://schemas.openxmlformats.org/officeDocument/2006/relationships/hyperlink" Target="https://www.worldhistory.org/Asia_Minor/" TargetMode="External"/><Relationship Id="rId4" Type="http://schemas.openxmlformats.org/officeDocument/2006/relationships/hyperlink" Target="https://www.worldhistory.org/disambiguation/plagu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792E0-138E-3C15-B70D-C875EE77AF23}"/>
              </a:ext>
            </a:extLst>
          </p:cNvPr>
          <p:cNvSpPr>
            <a:spLocks noGrp="1"/>
          </p:cNvSpPr>
          <p:nvPr>
            <p:ph type="ctrTitle"/>
          </p:nvPr>
        </p:nvSpPr>
        <p:spPr/>
        <p:txBody>
          <a:bodyPr>
            <a:normAutofit/>
          </a:bodyPr>
          <a:lstStyle/>
          <a:p>
            <a:r>
              <a:rPr lang="fr-FR" sz="4800" b="1" dirty="0">
                <a:latin typeface="Times New Roman" panose="02020603050405020304" pitchFamily="18" charset="0"/>
                <a:cs typeface="Times New Roman" panose="02020603050405020304" pitchFamily="18" charset="0"/>
              </a:rPr>
              <a:t>Histoire des maladies infectieuses et comment s’en protéger</a:t>
            </a:r>
          </a:p>
        </p:txBody>
      </p:sp>
      <p:sp>
        <p:nvSpPr>
          <p:cNvPr id="3" name="Sous-titre 2">
            <a:extLst>
              <a:ext uri="{FF2B5EF4-FFF2-40B4-BE49-F238E27FC236}">
                <a16:creationId xmlns:a16="http://schemas.microsoft.com/office/drawing/2014/main" id="{67C72F8C-E706-6C34-E8C8-58543BBABCC3}"/>
              </a:ext>
            </a:extLst>
          </p:cNvPr>
          <p:cNvSpPr>
            <a:spLocks noGrp="1"/>
          </p:cNvSpPr>
          <p:nvPr>
            <p:ph type="subTitle" idx="1"/>
          </p:nvPr>
        </p:nvSpPr>
        <p:spPr>
          <a:xfrm>
            <a:off x="1524000" y="4333876"/>
            <a:ext cx="9144000" cy="1655762"/>
          </a:xfrm>
        </p:spPr>
        <p:txBody>
          <a:bodyPr/>
          <a:lstStyle/>
          <a:p>
            <a:pPr algn="l"/>
            <a:r>
              <a:rPr lang="fr-FR" dirty="0">
                <a:latin typeface="Linux Libertine"/>
              </a:rPr>
              <a:t>Mardi 4 novembre 2025</a:t>
            </a:r>
          </a:p>
          <a:p>
            <a:pPr algn="l"/>
            <a:endParaRPr lang="fr-FR" dirty="0">
              <a:latin typeface="Linux Libertine"/>
            </a:endParaRPr>
          </a:p>
          <a:p>
            <a:pPr algn="r"/>
            <a:r>
              <a:rPr lang="fr-FR" dirty="0">
                <a:latin typeface="Linux Libertine"/>
              </a:rPr>
              <a:t>Henri RECH</a:t>
            </a:r>
          </a:p>
        </p:txBody>
      </p:sp>
      <p:sp>
        <p:nvSpPr>
          <p:cNvPr id="5" name="Espace réservé du numéro de diapositive 4">
            <a:extLst>
              <a:ext uri="{FF2B5EF4-FFF2-40B4-BE49-F238E27FC236}">
                <a16:creationId xmlns:a16="http://schemas.microsoft.com/office/drawing/2014/main" id="{43A96804-BE04-B41F-8CED-2A87E9145A0B}"/>
              </a:ext>
            </a:extLst>
          </p:cNvPr>
          <p:cNvSpPr>
            <a:spLocks noGrp="1"/>
          </p:cNvSpPr>
          <p:nvPr>
            <p:ph type="sldNum" sz="quarter" idx="12"/>
          </p:nvPr>
        </p:nvSpPr>
        <p:spPr/>
        <p:txBody>
          <a:bodyPr/>
          <a:lstStyle/>
          <a:p>
            <a:fld id="{5AE9D81B-91BB-401D-B233-9DA72B7E232A}" type="slidenum">
              <a:rPr lang="fr-FR" smtClean="0"/>
              <a:t>1</a:t>
            </a:fld>
            <a:endParaRPr lang="fr-FR"/>
          </a:p>
        </p:txBody>
      </p:sp>
    </p:spTree>
    <p:extLst>
      <p:ext uri="{BB962C8B-B14F-4D97-AF65-F5344CB8AC3E}">
        <p14:creationId xmlns:p14="http://schemas.microsoft.com/office/powerpoint/2010/main" val="3907604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1FDB-ECDE-D195-0BA7-16208128BCA6}"/>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C58C1F5-7C31-20E5-EAF5-AC84A14A67F4}"/>
              </a:ext>
            </a:extLst>
          </p:cNvPr>
          <p:cNvSpPr txBox="1"/>
          <p:nvPr/>
        </p:nvSpPr>
        <p:spPr>
          <a:xfrm>
            <a:off x="130629" y="518492"/>
            <a:ext cx="12061371" cy="6093976"/>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      		</a:t>
            </a:r>
            <a:endParaRPr lang="fr-FR" dirty="0"/>
          </a:p>
          <a:p>
            <a:r>
              <a:rPr lang="fr-FR" sz="2800" dirty="0">
                <a:latin typeface="Times New Roman" panose="02020603050405020304" pitchFamily="18" charset="0"/>
                <a:cs typeface="Times New Roman" panose="02020603050405020304" pitchFamily="18" charset="0"/>
              </a:rPr>
              <a:t>	     Nos ancêtres avaient la notion que ces </a:t>
            </a:r>
            <a:r>
              <a:rPr lang="fr-FR" sz="2800" b="1" dirty="0">
                <a:latin typeface="Times New Roman" panose="02020603050405020304" pitchFamily="18" charset="0"/>
                <a:cs typeface="Times New Roman" panose="02020603050405020304" pitchFamily="18" charset="0"/>
              </a:rPr>
              <a:t>maladies étaient contagieuses.</a:t>
            </a:r>
            <a:endParaRPr lang="fr-FR" sz="2800" dirty="0">
              <a:latin typeface="Times New Roman" panose="02020603050405020304" pitchFamily="18" charset="0"/>
              <a:cs typeface="Times New Roman" panose="02020603050405020304" pitchFamily="18" charset="0"/>
            </a:endParaRPr>
          </a:p>
          <a:p>
            <a:r>
              <a:rPr lang="fr-FR" dirty="0"/>
              <a:t> </a:t>
            </a:r>
          </a:p>
          <a:p>
            <a:r>
              <a:rPr lang="fr-FR" sz="2400" dirty="0">
                <a:latin typeface="Times New Roman" panose="02020603050405020304" pitchFamily="18" charset="0"/>
                <a:cs typeface="Times New Roman" panose="02020603050405020304" pitchFamily="18" charset="0"/>
              </a:rPr>
              <a:t>Concernant </a:t>
            </a:r>
            <a:r>
              <a:rPr lang="fr-FR" sz="2400" b="1" dirty="0">
                <a:latin typeface="Times New Roman" panose="02020603050405020304" pitchFamily="18" charset="0"/>
                <a:cs typeface="Times New Roman" panose="02020603050405020304" pitchFamily="18" charset="0"/>
              </a:rPr>
              <a:t>la malaria (</a:t>
            </a:r>
            <a:r>
              <a:rPr lang="fr-FR" sz="2400" dirty="0">
                <a:latin typeface="Times New Roman" panose="02020603050405020304" pitchFamily="18" charset="0"/>
                <a:cs typeface="Times New Roman" panose="02020603050405020304" pitchFamily="18" charset="0"/>
              </a:rPr>
              <a:t>autre nom du paludisme), des fièvres périodiques, sont signalées dès l'Antiquité dans des textes chinois, indiens, assyriens et grecs. Les descriptions plus détaillées sont celles d'Hippocrate et d'auteurs de l'Empire Romain. La théorie médiévale d'une maladie associée aux</a:t>
            </a:r>
            <a:r>
              <a:rPr lang="fr-FR" sz="2400" b="1" dirty="0">
                <a:latin typeface="Times New Roman" panose="02020603050405020304" pitchFamily="18" charset="0"/>
                <a:cs typeface="Times New Roman" panose="02020603050405020304" pitchFamily="18" charset="0"/>
              </a:rPr>
              <a:t> miasmes </a:t>
            </a:r>
            <a:r>
              <a:rPr lang="fr-FR" sz="2400" dirty="0">
                <a:latin typeface="Times New Roman" panose="02020603050405020304" pitchFamily="18" charset="0"/>
                <a:cs typeface="Times New Roman" panose="02020603050405020304" pitchFamily="18" charset="0"/>
              </a:rPr>
              <a:t>provenant de marais reste en vigueur jusqu'au XIXe siècle. Un lien avec les zones marécageuses est établi dès l’antiquité et on se souvient du projet de Jules César d’assécher les marais pontains du Latium au sud de Rome.</a:t>
            </a: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Le médecin persan Avicenne (980-1037) donnait dans son Canon de la médecine une liste des affections contagieuses par nature :</a:t>
            </a:r>
          </a:p>
          <a:p>
            <a:r>
              <a:rPr lang="fr-FR" sz="2400" dirty="0">
                <a:latin typeface="Times New Roman" panose="02020603050405020304" pitchFamily="18" charset="0"/>
                <a:cs typeface="Times New Roman" panose="02020603050405020304" pitchFamily="18" charset="0"/>
              </a:rPr>
              <a:t> « Il y a des maladies qui vont de l’un à l’autre comme la lèpre, la gale, la variole, la fièvre pestilentielle et les tumeurs putrides (particulièrement quand les maisons sont fermées) et de même quand le voisin est sous le vent…</a:t>
            </a:r>
          </a:p>
          <a:p>
            <a:r>
              <a:rPr lang="fr-FR" sz="2400" dirty="0">
                <a:latin typeface="Times New Roman" panose="02020603050405020304" pitchFamily="18" charset="0"/>
                <a:cs typeface="Times New Roman" panose="02020603050405020304" pitchFamily="18" charset="0"/>
              </a:rPr>
              <a:t> </a:t>
            </a:r>
          </a:p>
        </p:txBody>
      </p:sp>
      <p:sp>
        <p:nvSpPr>
          <p:cNvPr id="3" name="ZoneTexte 2">
            <a:extLst>
              <a:ext uri="{FF2B5EF4-FFF2-40B4-BE49-F238E27FC236}">
                <a16:creationId xmlns:a16="http://schemas.microsoft.com/office/drawing/2014/main" id="{6ACC08AB-CDCE-2202-58B5-050F4E6B37CD}"/>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62B0B169-8A74-3D51-BA9B-9DD138BC762D}"/>
              </a:ext>
            </a:extLst>
          </p:cNvPr>
          <p:cNvSpPr>
            <a:spLocks noGrp="1"/>
          </p:cNvSpPr>
          <p:nvPr>
            <p:ph type="sldNum" sz="quarter" idx="12"/>
          </p:nvPr>
        </p:nvSpPr>
        <p:spPr/>
        <p:txBody>
          <a:bodyPr/>
          <a:lstStyle/>
          <a:p>
            <a:fld id="{5AE9D81B-91BB-401D-B233-9DA72B7E232A}" type="slidenum">
              <a:rPr lang="fr-FR" smtClean="0"/>
              <a:t>10</a:t>
            </a:fld>
            <a:endParaRPr lang="fr-FR"/>
          </a:p>
        </p:txBody>
      </p:sp>
    </p:spTree>
    <p:extLst>
      <p:ext uri="{BB962C8B-B14F-4D97-AF65-F5344CB8AC3E}">
        <p14:creationId xmlns:p14="http://schemas.microsoft.com/office/powerpoint/2010/main" val="100460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14A61-73A5-F3D1-6EC3-8D3B03D53C0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5BCA16C-8EC7-2B0C-D44C-96F9CFC7115F}"/>
              </a:ext>
            </a:extLst>
          </p:cNvPr>
          <p:cNvSpPr txBox="1"/>
          <p:nvPr/>
        </p:nvSpPr>
        <p:spPr>
          <a:xfrm>
            <a:off x="217715" y="1215028"/>
            <a:ext cx="12061371" cy="5663089"/>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		La notion de </a:t>
            </a:r>
            <a:r>
              <a:rPr lang="fr-FR" sz="2800" b="1" dirty="0">
                <a:latin typeface="Times New Roman" panose="02020603050405020304" pitchFamily="18" charset="0"/>
                <a:cs typeface="Times New Roman" panose="02020603050405020304" pitchFamily="18" charset="0"/>
              </a:rPr>
              <a:t>maladies contagieuses </a:t>
            </a:r>
            <a:r>
              <a:rPr lang="fr-FR" sz="2800" dirty="0">
                <a:latin typeface="Times New Roman" panose="02020603050405020304" pitchFamily="18" charset="0"/>
                <a:cs typeface="Times New Roman" panose="02020603050405020304" pitchFamily="18" charset="0"/>
              </a:rPr>
              <a:t>:</a:t>
            </a:r>
          </a:p>
          <a:p>
            <a:r>
              <a:rPr lang="fr-FR" dirty="0"/>
              <a:t> </a:t>
            </a:r>
          </a:p>
          <a:p>
            <a:r>
              <a:rPr lang="fr-FR" sz="2000" dirty="0">
                <a:latin typeface="Times New Roman" panose="02020603050405020304" pitchFamily="18" charset="0"/>
                <a:cs typeface="Times New Roman" panose="02020603050405020304" pitchFamily="18" charset="0"/>
              </a:rPr>
              <a:t>Concernant </a:t>
            </a:r>
            <a:r>
              <a:rPr lang="fr-FR" sz="2000" b="1" dirty="0">
                <a:latin typeface="Times New Roman" panose="02020603050405020304" pitchFamily="18" charset="0"/>
                <a:cs typeface="Times New Roman" panose="02020603050405020304" pitchFamily="18" charset="0"/>
              </a:rPr>
              <a:t>la peste d’Athènes</a:t>
            </a:r>
            <a:r>
              <a:rPr lang="fr-FR" sz="2000" dirty="0">
                <a:latin typeface="Times New Roman" panose="02020603050405020304" pitchFamily="18" charset="0"/>
                <a:cs typeface="Times New Roman" panose="02020603050405020304" pitchFamily="18" charset="0"/>
              </a:rPr>
              <a:t>, Lucrèce, dans </a:t>
            </a:r>
            <a:r>
              <a:rPr lang="fr-FR" sz="2000" i="1" dirty="0">
                <a:latin typeface="Times New Roman" panose="02020603050405020304" pitchFamily="18" charset="0"/>
                <a:cs typeface="Times New Roman" panose="02020603050405020304" pitchFamily="18" charset="0"/>
              </a:rPr>
              <a:t>DE RERUM NATURA</a:t>
            </a:r>
            <a:r>
              <a:rPr lang="fr-FR" sz="2000" dirty="0">
                <a:latin typeface="Times New Roman" panose="02020603050405020304" pitchFamily="18" charset="0"/>
                <a:cs typeface="Times New Roman" panose="02020603050405020304" pitchFamily="18" charset="0"/>
              </a:rPr>
              <a:t>, en fait une description à la fois poétique et pathétique :</a:t>
            </a:r>
          </a:p>
          <a:p>
            <a:r>
              <a:rPr lang="fr-FR" sz="2000"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C'est cette forme d'épidémie, c'est un souffle mortel</a:t>
            </a:r>
            <a:r>
              <a:rPr lang="fr-FR" dirty="0">
                <a:latin typeface="Times New Roman" panose="02020603050405020304" pitchFamily="18" charset="0"/>
                <a:cs typeface="Times New Roman" panose="02020603050405020304" pitchFamily="18" charset="0"/>
              </a:rPr>
              <a:t> qui jadis sur la terre de Cécrops [fondateur mythique d'</a:t>
            </a:r>
            <a:r>
              <a:rPr lang="fr-FR" dirty="0" err="1">
                <a:latin typeface="Times New Roman" panose="02020603050405020304" pitchFamily="18" charset="0"/>
                <a:cs typeface="Times New Roman" panose="02020603050405020304" pitchFamily="18" charset="0"/>
                <a:hlinkClick r:id="rId2" tooltip="Athènes"/>
              </a:rPr>
              <a:t>Athène</a:t>
            </a:r>
            <a:r>
              <a:rPr lang="fr-FR" dirty="0">
                <a:latin typeface="Times New Roman" panose="02020603050405020304" pitchFamily="18" charset="0"/>
                <a:cs typeface="Times New Roman" panose="02020603050405020304" pitchFamily="18" charset="0"/>
                <a:hlinkClick r:id="rId2" tooltip="Athènes"/>
              </a:rPr>
              <a:t>] </a:t>
            </a:r>
            <a:r>
              <a:rPr lang="fr-FR" dirty="0">
                <a:latin typeface="Times New Roman" panose="02020603050405020304" pitchFamily="18" charset="0"/>
                <a:cs typeface="Times New Roman" panose="02020603050405020304" pitchFamily="18" charset="0"/>
              </a:rPr>
              <a:t>remplit les campagnes de funérailles, rendit les chemins déserts, vida la ville de ses citoyens. </a:t>
            </a:r>
            <a:r>
              <a:rPr lang="fr-FR" b="1" dirty="0">
                <a:latin typeface="Times New Roman" panose="02020603050405020304" pitchFamily="18" charset="0"/>
                <a:cs typeface="Times New Roman" panose="02020603050405020304" pitchFamily="18" charset="0"/>
              </a:rPr>
              <a:t>Venant du fond de l'Egypte où il avait pris naissance, après un long voyage à travers l'air, au-dessus des plaines flottantes, il finit par s'abattre sur le peuple de Pandion </a:t>
            </a:r>
            <a:r>
              <a:rPr lang="fr-FR" dirty="0">
                <a:latin typeface="Times New Roman" panose="02020603050405020304" pitchFamily="18" charset="0"/>
                <a:cs typeface="Times New Roman" panose="02020603050405020304" pitchFamily="18" charset="0"/>
              </a:rPr>
              <a:t>[cinquième roi légendaire d’Athènes] tout entier ; et tous, dès lors, par bataillons entiers, étaient livrés à la maladie et à la mort.</a:t>
            </a:r>
            <a:br>
              <a:rPr lang="fr-FR" sz="2000" dirty="0">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D'abord ils avaient la tête brûlante, toute en feu, les yeux rouges et brillants d'un éclat trouble. A l'intérieur du corps, la gorge toute noire distillait une sueur de sang ; obstrué par les ulcères, le canal de la voix se fermait ; et l'interprète de la pensée, la langue, était dégoutante de sang, affaiblie par le mal, lourde à se mouvoir, rugueuse au toucher. Puis, par la gorge la maladie envahissait toute la poitrine, et affluait en masse vers le cœur douloureux du malade ; et dès lors toutes les barrières qui retiennent la vie s'effondraient à la fois. Le souffle expiré par la bouche répandait une odeur infecte, semblable à celle qu'exhalent les cadavres corrompus abandonnés sur le sol. Puis l'âme perdait toutes ses forces, et le corps tombait en défaillance, déjà au seuil même de la mort.</a:t>
            </a:r>
            <a:br>
              <a:rPr lang="fr-FR" sz="2000" dirty="0">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A ces maux intolérables s'ajoutaient une angoisse anxieuse, leur inséparable compagne, et des plaintes mêlées de gémissements. Souvent un hoquet ininterrompu le jour comme la nuit, secouant de spasmes sans trêve les nerfs et les membres, brisaient le patient et mettaient le comble à son épuisement,</a:t>
            </a:r>
            <a:endParaRPr lang="fr-FR" sz="2000"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EF08EB2C-AB1E-8135-38FD-FECB54FD8EF2}"/>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79E2548A-F5B3-24C7-241D-A201D41FEC2F}"/>
              </a:ext>
            </a:extLst>
          </p:cNvPr>
          <p:cNvSpPr>
            <a:spLocks noGrp="1"/>
          </p:cNvSpPr>
          <p:nvPr>
            <p:ph type="sldNum" sz="quarter" idx="12"/>
          </p:nvPr>
        </p:nvSpPr>
        <p:spPr/>
        <p:txBody>
          <a:bodyPr/>
          <a:lstStyle/>
          <a:p>
            <a:fld id="{5AE9D81B-91BB-401D-B233-9DA72B7E232A}" type="slidenum">
              <a:rPr lang="fr-FR" smtClean="0"/>
              <a:t>11</a:t>
            </a:fld>
            <a:endParaRPr lang="fr-FR"/>
          </a:p>
        </p:txBody>
      </p:sp>
      <p:sp>
        <p:nvSpPr>
          <p:cNvPr id="4" name="ZoneTexte 3">
            <a:extLst>
              <a:ext uri="{FF2B5EF4-FFF2-40B4-BE49-F238E27FC236}">
                <a16:creationId xmlns:a16="http://schemas.microsoft.com/office/drawing/2014/main" id="{753A224A-C5B7-EBD5-908F-C19CC922084C}"/>
              </a:ext>
            </a:extLst>
          </p:cNvPr>
          <p:cNvSpPr txBox="1"/>
          <p:nvPr/>
        </p:nvSpPr>
        <p:spPr>
          <a:xfrm>
            <a:off x="1842406" y="518492"/>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2709513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C2F83-BFE9-B587-5459-1F912F5AB35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C4E0B9B-F39B-55AF-2E77-677FE8A6E196}"/>
              </a:ext>
            </a:extLst>
          </p:cNvPr>
          <p:cNvSpPr txBox="1"/>
          <p:nvPr/>
        </p:nvSpPr>
        <p:spPr>
          <a:xfrm>
            <a:off x="757084" y="1171635"/>
            <a:ext cx="10439400" cy="3816429"/>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      		</a:t>
            </a:r>
          </a:p>
          <a:p>
            <a:endParaRPr lang="fr-FR" dirty="0"/>
          </a:p>
          <a:p>
            <a:r>
              <a:rPr lang="fr-FR" sz="2800" dirty="0">
                <a:latin typeface="Times New Roman" panose="02020603050405020304" pitchFamily="18" charset="0"/>
                <a:cs typeface="Times New Roman" panose="02020603050405020304" pitchFamily="18" charset="0"/>
              </a:rPr>
              <a:t>		La notion de </a:t>
            </a:r>
            <a:r>
              <a:rPr lang="fr-FR" sz="2800" b="1" dirty="0">
                <a:latin typeface="Times New Roman" panose="02020603050405020304" pitchFamily="18" charset="0"/>
                <a:cs typeface="Times New Roman" panose="02020603050405020304" pitchFamily="18" charset="0"/>
              </a:rPr>
              <a:t>maladies contagieuses </a:t>
            </a:r>
            <a:r>
              <a:rPr lang="fr-FR" sz="2800" dirty="0">
                <a:latin typeface="Times New Roman" panose="02020603050405020304" pitchFamily="18" charset="0"/>
                <a:cs typeface="Times New Roman" panose="02020603050405020304" pitchFamily="18" charset="0"/>
              </a:rPr>
              <a:t>:</a:t>
            </a:r>
          </a:p>
          <a:p>
            <a:r>
              <a:rPr lang="fr-FR" dirty="0"/>
              <a:t> </a:t>
            </a:r>
            <a:r>
              <a:rPr lang="fr-FR" sz="20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Beaucoup plus tard, au début du XIXème siècle, Charles Darwin (1809-1882) raconte dans « Voyage d’un naturaliste autour du monde » « Le Docteur </a:t>
            </a:r>
            <a:r>
              <a:rPr lang="fr-FR" sz="2400" dirty="0" err="1">
                <a:latin typeface="Times New Roman" panose="02020603050405020304" pitchFamily="18" charset="0"/>
                <a:cs typeface="Times New Roman" panose="02020603050405020304" pitchFamily="18" charset="0"/>
              </a:rPr>
              <a:t>Unanùe</a:t>
            </a:r>
            <a:r>
              <a:rPr lang="fr-FR" sz="2400" dirty="0">
                <a:latin typeface="Times New Roman" panose="02020603050405020304" pitchFamily="18" charset="0"/>
                <a:cs typeface="Times New Roman" panose="02020603050405020304" pitchFamily="18" charset="0"/>
              </a:rPr>
              <a:t> constate que </a:t>
            </a:r>
            <a:r>
              <a:rPr lang="fr-FR" sz="2400" b="1" dirty="0">
                <a:latin typeface="Times New Roman" panose="02020603050405020304" pitchFamily="18" charset="0"/>
                <a:cs typeface="Times New Roman" panose="02020603050405020304" pitchFamily="18" charset="0"/>
              </a:rPr>
              <a:t>l’hydrophobie [rage] </a:t>
            </a:r>
            <a:r>
              <a:rPr lang="fr-FR" sz="2400" dirty="0">
                <a:latin typeface="Times New Roman" panose="02020603050405020304" pitchFamily="18" charset="0"/>
                <a:cs typeface="Times New Roman" panose="02020603050405020304" pitchFamily="18" charset="0"/>
              </a:rPr>
              <a:t>parut pour la première fois en 1803 dans l’Amérique méridionale… La maladie se déclarait de douze à quatre-vingt-dix jours après la morsure [de chien] et la mort venait invariablement dans les cinq jours qui suivaient les premières attaques.</a:t>
            </a:r>
          </a:p>
        </p:txBody>
      </p:sp>
      <p:sp>
        <p:nvSpPr>
          <p:cNvPr id="3" name="ZoneTexte 2">
            <a:extLst>
              <a:ext uri="{FF2B5EF4-FFF2-40B4-BE49-F238E27FC236}">
                <a16:creationId xmlns:a16="http://schemas.microsoft.com/office/drawing/2014/main" id="{503A0686-B318-9079-F236-50D909EDDA4B}"/>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E3CED142-E52B-C3E5-E103-56A8CE28CC1D}"/>
              </a:ext>
            </a:extLst>
          </p:cNvPr>
          <p:cNvSpPr>
            <a:spLocks noGrp="1"/>
          </p:cNvSpPr>
          <p:nvPr>
            <p:ph type="sldNum" sz="quarter" idx="12"/>
          </p:nvPr>
        </p:nvSpPr>
        <p:spPr/>
        <p:txBody>
          <a:bodyPr/>
          <a:lstStyle/>
          <a:p>
            <a:fld id="{5AE9D81B-91BB-401D-B233-9DA72B7E232A}" type="slidenum">
              <a:rPr lang="fr-FR" smtClean="0"/>
              <a:t>12</a:t>
            </a:fld>
            <a:endParaRPr lang="fr-FR"/>
          </a:p>
        </p:txBody>
      </p:sp>
      <p:sp>
        <p:nvSpPr>
          <p:cNvPr id="4" name="ZoneTexte 3">
            <a:extLst>
              <a:ext uri="{FF2B5EF4-FFF2-40B4-BE49-F238E27FC236}">
                <a16:creationId xmlns:a16="http://schemas.microsoft.com/office/drawing/2014/main" id="{8FE05983-7F33-B39E-A2EF-5D802AA11AED}"/>
              </a:ext>
            </a:extLst>
          </p:cNvPr>
          <p:cNvSpPr txBox="1"/>
          <p:nvPr/>
        </p:nvSpPr>
        <p:spPr>
          <a:xfrm>
            <a:off x="1668235" y="801520"/>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247341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B9CA-8B46-1077-DE42-DAD10569BAD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67E4443-C3E2-421B-77CA-6561498F9691}"/>
              </a:ext>
            </a:extLst>
          </p:cNvPr>
          <p:cNvSpPr txBox="1"/>
          <p:nvPr/>
        </p:nvSpPr>
        <p:spPr>
          <a:xfrm>
            <a:off x="174171" y="1480394"/>
            <a:ext cx="4484915" cy="4524315"/>
          </a:xfrm>
          <a:prstGeom prst="rect">
            <a:avLst/>
          </a:prstGeom>
          <a:noFill/>
        </p:spPr>
        <p:txBody>
          <a:bodyPr wrap="square" rtlCol="0">
            <a:spAutoFit/>
          </a:bodyPr>
          <a:lstStyle/>
          <a:p>
            <a:r>
              <a:rPr lang="fr-FR" b="1" dirty="0"/>
              <a:t>	</a:t>
            </a:r>
            <a:r>
              <a:rPr lang="fr-FR" sz="4400" b="1" dirty="0">
                <a:latin typeface="Times New Roman" panose="02020603050405020304" pitchFamily="18" charset="0"/>
                <a:cs typeface="Times New Roman" panose="02020603050405020304" pitchFamily="18" charset="0"/>
              </a:rPr>
              <a:t>Origine ?</a:t>
            </a:r>
          </a:p>
          <a:p>
            <a:r>
              <a:rPr lang="fr-FR" sz="2400" dirty="0">
                <a:latin typeface="Times New Roman" panose="02020603050405020304" pitchFamily="18" charset="0"/>
                <a:cs typeface="Times New Roman" panose="02020603050405020304" pitchFamily="18" charset="0"/>
              </a:rPr>
              <a:t> </a:t>
            </a:r>
          </a:p>
          <a:p>
            <a:r>
              <a:rPr lang="fr-FR" sz="2000" b="1" dirty="0">
                <a:latin typeface="Times New Roman" panose="02020603050405020304" pitchFamily="18" charset="0"/>
                <a:cs typeface="Times New Roman" panose="02020603050405020304" pitchFamily="18" charset="0"/>
              </a:rPr>
              <a:t>La théorie des Miasmes</a:t>
            </a:r>
            <a:r>
              <a:rPr lang="fr-FR" sz="2000" dirty="0">
                <a:latin typeface="Times New Roman" panose="02020603050405020304" pitchFamily="18" charset="0"/>
                <a:cs typeface="Times New Roman" panose="02020603050405020304" pitchFamily="18" charset="0"/>
              </a:rPr>
              <a:t>. Au V</a:t>
            </a:r>
            <a:r>
              <a:rPr lang="fr-FR" sz="2000" baseline="30000" dirty="0">
                <a:latin typeface="Times New Roman" panose="02020603050405020304" pitchFamily="18" charset="0"/>
                <a:cs typeface="Times New Roman" panose="02020603050405020304" pitchFamily="18" charset="0"/>
              </a:rPr>
              <a:t>e</a:t>
            </a:r>
            <a:r>
              <a:rPr lang="fr-FR" sz="2000" dirty="0">
                <a:latin typeface="Times New Roman" panose="02020603050405020304" pitchFamily="18" charset="0"/>
                <a:cs typeface="Times New Roman" panose="02020603050405020304" pitchFamily="18" charset="0"/>
              </a:rPr>
              <a:t> siècle av. J.-C., </a:t>
            </a:r>
            <a:r>
              <a:rPr lang="fr-FR" sz="2000" u="sng" dirty="0">
                <a:latin typeface="Times New Roman" panose="02020603050405020304" pitchFamily="18" charset="0"/>
                <a:cs typeface="Times New Roman" panose="02020603050405020304" pitchFamily="18" charset="0"/>
                <a:hlinkClick r:id="rId3" tooltip="Hippocrate"/>
              </a:rPr>
              <a:t>Hippocrate</a:t>
            </a:r>
            <a:r>
              <a:rPr lang="fr-FR" sz="2000" dirty="0">
                <a:latin typeface="Times New Roman" panose="02020603050405020304" pitchFamily="18" charset="0"/>
                <a:cs typeface="Times New Roman" panose="02020603050405020304" pitchFamily="18" charset="0"/>
              </a:rPr>
              <a:t> attribue les fièvres à des miasmes, émanations malsaines viciant l'air que l'on respire, à la nourriture ou à l'eau que l'on ingère, aux odeurs fétides, aux marécages dégageant des vapeurs nauséabondes.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Comme moyen de lutte pour faire disparaître cet air vicié il préconise le feu ou les aromates.</a:t>
            </a:r>
          </a:p>
        </p:txBody>
      </p:sp>
      <p:sp>
        <p:nvSpPr>
          <p:cNvPr id="3" name="ZoneTexte 2">
            <a:extLst>
              <a:ext uri="{FF2B5EF4-FFF2-40B4-BE49-F238E27FC236}">
                <a16:creationId xmlns:a16="http://schemas.microsoft.com/office/drawing/2014/main" id="{23F22FD0-B7D1-2314-ADB8-2C231544C1EB}"/>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pic>
        <p:nvPicPr>
          <p:cNvPr id="4" name="Image 3">
            <a:extLst>
              <a:ext uri="{FF2B5EF4-FFF2-40B4-BE49-F238E27FC236}">
                <a16:creationId xmlns:a16="http://schemas.microsoft.com/office/drawing/2014/main" id="{34666D90-8A6D-1AC0-4139-D124208FA0DD}"/>
              </a:ext>
            </a:extLst>
          </p:cNvPr>
          <p:cNvPicPr>
            <a:picLocks noChangeAspect="1"/>
          </p:cNvPicPr>
          <p:nvPr/>
        </p:nvPicPr>
        <p:blipFill>
          <a:blip r:embed="rId4"/>
          <a:stretch>
            <a:fillRect/>
          </a:stretch>
        </p:blipFill>
        <p:spPr>
          <a:xfrm>
            <a:off x="4680459" y="1037717"/>
            <a:ext cx="4206605" cy="5845047"/>
          </a:xfrm>
          <a:prstGeom prst="rect">
            <a:avLst/>
          </a:prstGeom>
        </p:spPr>
      </p:pic>
      <p:sp>
        <p:nvSpPr>
          <p:cNvPr id="6" name="ZoneTexte 5">
            <a:extLst>
              <a:ext uri="{FF2B5EF4-FFF2-40B4-BE49-F238E27FC236}">
                <a16:creationId xmlns:a16="http://schemas.microsoft.com/office/drawing/2014/main" id="{3119457B-3677-5B04-F148-97F2C5577591}"/>
              </a:ext>
            </a:extLst>
          </p:cNvPr>
          <p:cNvSpPr txBox="1"/>
          <p:nvPr/>
        </p:nvSpPr>
        <p:spPr>
          <a:xfrm>
            <a:off x="8908437" y="968807"/>
            <a:ext cx="2845493" cy="5909310"/>
          </a:xfrm>
          <a:prstGeom prst="rect">
            <a:avLst/>
          </a:prstGeom>
          <a:solidFill>
            <a:schemeClr val="accent1"/>
          </a:solidFill>
        </p:spPr>
        <p:txBody>
          <a:bodyPr wrap="square" rtlCol="0">
            <a:spAutoFit/>
          </a:bodyPr>
          <a:lstStyle/>
          <a:p>
            <a:r>
              <a:rPr lang="fr-FR" b="1" dirty="0">
                <a:solidFill>
                  <a:schemeClr val="bg1"/>
                </a:solidFill>
                <a:latin typeface="Linux Libertine"/>
              </a:rPr>
              <a:t>Médecin durant une épidémie de peste à Rome au XVIIe siècle (gravure de Paul Fürst, 1656)</a:t>
            </a:r>
          </a:p>
          <a:p>
            <a:r>
              <a:rPr lang="fr-FR" b="1" dirty="0">
                <a:solidFill>
                  <a:schemeClr val="bg1"/>
                </a:solidFill>
              </a:rPr>
              <a:t>Le bec </a:t>
            </a:r>
            <a:r>
              <a:rPr lang="fr-FR" dirty="0">
                <a:solidFill>
                  <a:schemeClr val="bg1"/>
                </a:solidFill>
              </a:rPr>
              <a:t>pouvait contenir des fleurs séchées (notamment des roses et des œillets), des herbes (notamment la menthe), des épices, du camphre ou une éponge de vinaigre. </a:t>
            </a:r>
            <a:r>
              <a:rPr lang="fr-FR" b="1" dirty="0">
                <a:solidFill>
                  <a:schemeClr val="bg1"/>
                </a:solidFill>
              </a:rPr>
              <a:t>Le but était d'éloigner les mauvaises odeurs (pestilentielles) supposées être la cause principale de l'épidémie </a:t>
            </a:r>
            <a:r>
              <a:rPr lang="fr-FR" dirty="0">
                <a:solidFill>
                  <a:schemeClr val="bg1"/>
                </a:solidFill>
              </a:rPr>
              <a:t>selon la théorie des miasmes, avant qu'elle ne soit réfutée par la théorie microbienne.</a:t>
            </a:r>
          </a:p>
        </p:txBody>
      </p:sp>
      <p:sp>
        <p:nvSpPr>
          <p:cNvPr id="8" name="Espace réservé du numéro de diapositive 7">
            <a:extLst>
              <a:ext uri="{FF2B5EF4-FFF2-40B4-BE49-F238E27FC236}">
                <a16:creationId xmlns:a16="http://schemas.microsoft.com/office/drawing/2014/main" id="{24FB496B-D5F8-A1F1-BEDC-9EF130D823A0}"/>
              </a:ext>
            </a:extLst>
          </p:cNvPr>
          <p:cNvSpPr>
            <a:spLocks noGrp="1"/>
          </p:cNvSpPr>
          <p:nvPr>
            <p:ph type="sldNum" sz="quarter" idx="12"/>
          </p:nvPr>
        </p:nvSpPr>
        <p:spPr/>
        <p:txBody>
          <a:bodyPr/>
          <a:lstStyle/>
          <a:p>
            <a:fld id="{5AE9D81B-91BB-401D-B233-9DA72B7E232A}" type="slidenum">
              <a:rPr lang="fr-FR" smtClean="0"/>
              <a:t>13</a:t>
            </a:fld>
            <a:endParaRPr lang="fr-FR"/>
          </a:p>
        </p:txBody>
      </p:sp>
      <p:sp>
        <p:nvSpPr>
          <p:cNvPr id="5" name="ZoneTexte 4">
            <a:extLst>
              <a:ext uri="{FF2B5EF4-FFF2-40B4-BE49-F238E27FC236}">
                <a16:creationId xmlns:a16="http://schemas.microsoft.com/office/drawing/2014/main" id="{66722D3E-A953-E10F-4E5C-8260DD928D83}"/>
              </a:ext>
            </a:extLst>
          </p:cNvPr>
          <p:cNvSpPr txBox="1"/>
          <p:nvPr/>
        </p:nvSpPr>
        <p:spPr>
          <a:xfrm>
            <a:off x="1842406" y="518492"/>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10397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79571E-EBBA-FF1D-0868-D87923A351CB}"/>
              </a:ext>
            </a:extLst>
          </p:cNvPr>
          <p:cNvSpPr txBox="1"/>
          <p:nvPr/>
        </p:nvSpPr>
        <p:spPr>
          <a:xfrm>
            <a:off x="1245176" y="1524258"/>
            <a:ext cx="10946824" cy="4832092"/>
          </a:xfrm>
          <a:prstGeom prst="rect">
            <a:avLst/>
          </a:prstGeom>
          <a:noFill/>
        </p:spPr>
        <p:txBody>
          <a:bodyPr wrap="square" rtlCol="0">
            <a:spAutoFit/>
          </a:bodyPr>
          <a:lstStyle/>
          <a:p>
            <a:r>
              <a:rPr lang="fr-FR" b="1" dirty="0"/>
              <a:t>	</a:t>
            </a:r>
            <a:r>
              <a:rPr lang="fr-FR" sz="3600" b="1" dirty="0"/>
              <a:t>	</a:t>
            </a:r>
            <a:r>
              <a:rPr lang="fr-FR" sz="4400" b="1" dirty="0">
                <a:latin typeface="Times New Roman" panose="02020603050405020304" pitchFamily="18" charset="0"/>
                <a:cs typeface="Times New Roman" panose="02020603050405020304" pitchFamily="18" charset="0"/>
              </a:rPr>
              <a:t>Origine ?</a:t>
            </a:r>
          </a:p>
          <a:p>
            <a:r>
              <a:rPr lang="fr-FR" sz="24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Cependant, l’explication la plus répandue au Moyen-âge et jusqu’au XIXème siècle était que </a:t>
            </a:r>
            <a:r>
              <a:rPr lang="fr-FR" sz="2000" b="1" dirty="0">
                <a:latin typeface="Times New Roman" panose="02020603050405020304" pitchFamily="18" charset="0"/>
                <a:cs typeface="Times New Roman" panose="02020603050405020304" pitchFamily="18" charset="0"/>
              </a:rPr>
              <a:t>les épidémies procédaient de la volonté divine</a:t>
            </a:r>
            <a:r>
              <a:rPr lang="fr-FR" sz="2000" dirty="0">
                <a:latin typeface="Times New Roman" panose="02020603050405020304" pitchFamily="18" charset="0"/>
                <a:cs typeface="Times New Roman" panose="02020603050405020304" pitchFamily="18" charset="0"/>
              </a:rPr>
              <a:t>, parfois liée à une cause identifiée :</a:t>
            </a:r>
          </a:p>
          <a:p>
            <a:r>
              <a:rPr lang="fr-FR" sz="2000" dirty="0">
                <a:latin typeface="Times New Roman" panose="02020603050405020304" pitchFamily="18" charset="0"/>
                <a:cs typeface="Times New Roman" panose="02020603050405020304" pitchFamily="18" charset="0"/>
              </a:rPr>
              <a:t>« Lors de la peste noire du milieu du XIVème siècle, la Brève chronique flamande, datable des environs de 1356, rapportait qu’en Avignon, certains affirmaient que </a:t>
            </a:r>
            <a:r>
              <a:rPr lang="fr-FR" sz="2000" b="1" i="1" dirty="0">
                <a:latin typeface="Times New Roman" panose="02020603050405020304" pitchFamily="18" charset="0"/>
                <a:cs typeface="Times New Roman" panose="02020603050405020304" pitchFamily="18" charset="0"/>
              </a:rPr>
              <a:t>« Dieu châtiait le monde pour des méfaits ». </a:t>
            </a:r>
          </a:p>
          <a:p>
            <a:endParaRPr lang="fr-FR" sz="2000" b="1" i="1"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Angelo di Tura, chroniqueur siennois contemporain de l’épidémie, allait même jusqu’à accuser nommément les Génois, dont on sait qu’ils ramenèrent la maladie d’Orient sur leurs bateaux, d’avoir provoqué le courroux divin en s’alliant avec les infidèles : </a:t>
            </a:r>
            <a:r>
              <a:rPr lang="fr-FR" sz="2000" b="1" i="1" dirty="0">
                <a:latin typeface="Times New Roman" panose="02020603050405020304" pitchFamily="18" charset="0"/>
                <a:cs typeface="Times New Roman" panose="02020603050405020304" pitchFamily="18" charset="0"/>
              </a:rPr>
              <a:t>« </a:t>
            </a:r>
            <a:r>
              <a:rPr lang="fr-FR" sz="2000" i="1" dirty="0">
                <a:latin typeface="Times New Roman" panose="02020603050405020304" pitchFamily="18" charset="0"/>
                <a:cs typeface="Times New Roman" panose="02020603050405020304" pitchFamily="18" charset="0"/>
              </a:rPr>
              <a:t>L’hécatombe apportée par ces maudites galères </a:t>
            </a:r>
            <a:r>
              <a:rPr lang="fr-FR" sz="2000" b="1" i="1" dirty="0">
                <a:latin typeface="Times New Roman" panose="02020603050405020304" pitchFamily="18" charset="0"/>
                <a:cs typeface="Times New Roman" panose="02020603050405020304" pitchFamily="18" charset="0"/>
              </a:rPr>
              <a:t>fut par volonté divine, </a:t>
            </a:r>
            <a:r>
              <a:rPr lang="fr-FR" sz="2000" i="1" dirty="0">
                <a:latin typeface="Times New Roman" panose="02020603050405020304" pitchFamily="18" charset="0"/>
                <a:cs typeface="Times New Roman" panose="02020603050405020304" pitchFamily="18" charset="0"/>
              </a:rPr>
              <a:t>parce que ces mêmes galères avaient aidé les Turcs et les Sarrasins à piller la ville de Romanie [c’est-à dire de l’Empire byzantin], qui appartenait aux Chrétiens, et qu’ils avaient volé et tué des Chrétiens. »</a:t>
            </a:r>
          </a:p>
          <a:p>
            <a:endParaRPr lang="fr-FR" sz="2000"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De ce fait, les médecins pouvaient se cacher leur incompétence derrière la volonté divine.</a:t>
            </a:r>
          </a:p>
        </p:txBody>
      </p:sp>
      <p:sp>
        <p:nvSpPr>
          <p:cNvPr id="3" name="ZoneTexte 2">
            <a:extLst>
              <a:ext uri="{FF2B5EF4-FFF2-40B4-BE49-F238E27FC236}">
                <a16:creationId xmlns:a16="http://schemas.microsoft.com/office/drawing/2014/main" id="{5B47F45B-BBB2-17F5-CEFF-D97A2F0DB9BB}"/>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573A28F2-A49C-4526-7B71-6C58B91A8459}"/>
              </a:ext>
            </a:extLst>
          </p:cNvPr>
          <p:cNvSpPr>
            <a:spLocks noGrp="1"/>
          </p:cNvSpPr>
          <p:nvPr>
            <p:ph type="sldNum" sz="quarter" idx="12"/>
          </p:nvPr>
        </p:nvSpPr>
        <p:spPr/>
        <p:txBody>
          <a:bodyPr/>
          <a:lstStyle/>
          <a:p>
            <a:fld id="{5AE9D81B-91BB-401D-B233-9DA72B7E232A}" type="slidenum">
              <a:rPr lang="fr-FR" smtClean="0"/>
              <a:t>14</a:t>
            </a:fld>
            <a:endParaRPr lang="fr-FR"/>
          </a:p>
        </p:txBody>
      </p:sp>
      <p:sp>
        <p:nvSpPr>
          <p:cNvPr id="4" name="ZoneTexte 3">
            <a:extLst>
              <a:ext uri="{FF2B5EF4-FFF2-40B4-BE49-F238E27FC236}">
                <a16:creationId xmlns:a16="http://schemas.microsoft.com/office/drawing/2014/main" id="{FAA4F12B-E04C-D48B-3785-FD8877D6F85B}"/>
              </a:ext>
            </a:extLst>
          </p:cNvPr>
          <p:cNvSpPr txBox="1"/>
          <p:nvPr/>
        </p:nvSpPr>
        <p:spPr>
          <a:xfrm>
            <a:off x="1842406" y="518492"/>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3348108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1099F-7506-848F-3A4E-C7248110FA0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EC32C92-3D2F-59B0-FB35-C417E7BBFB19}"/>
              </a:ext>
            </a:extLst>
          </p:cNvPr>
          <p:cNvSpPr txBox="1"/>
          <p:nvPr/>
        </p:nvSpPr>
        <p:spPr>
          <a:xfrm>
            <a:off x="740228" y="627158"/>
            <a:ext cx="11223172" cy="5816977"/>
          </a:xfrm>
          <a:prstGeom prst="rect">
            <a:avLst/>
          </a:prstGeom>
          <a:noFill/>
        </p:spPr>
        <p:txBody>
          <a:bodyPr wrap="square" rtlCol="0">
            <a:spAutoFit/>
          </a:bodyPr>
          <a:lstStyle/>
          <a:p>
            <a:r>
              <a:rPr lang="fr-FR" sz="2000" b="1" dirty="0"/>
              <a:t>		</a:t>
            </a:r>
            <a:r>
              <a:rPr lang="fr-FR" sz="3200" b="1" dirty="0">
                <a:latin typeface="Times New Roman" panose="02020603050405020304" pitchFamily="18" charset="0"/>
                <a:cs typeface="Times New Roman" panose="02020603050405020304" pitchFamily="18" charset="0"/>
              </a:rPr>
              <a:t>Traitement et prévention avant Pasteur</a:t>
            </a:r>
            <a:endParaRPr lang="fr-FR" sz="2400" b="1"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La médecine qui ignorait donc la cause des maladies contagieuses avait quelques </a:t>
            </a:r>
            <a:r>
              <a:rPr lang="fr-FR" sz="2400" b="1" dirty="0">
                <a:latin typeface="Times New Roman" panose="02020603050405020304" pitchFamily="18" charset="0"/>
                <a:cs typeface="Times New Roman" panose="02020603050405020304" pitchFamily="18" charset="0"/>
              </a:rPr>
              <a:t>moyens de lutte :</a:t>
            </a:r>
          </a:p>
          <a:p>
            <a:pPr marL="342900" lvl="0"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L’</a:t>
            </a:r>
            <a:r>
              <a:rPr lang="fr-FR" sz="2400" b="1" dirty="0">
                <a:latin typeface="Times New Roman" panose="02020603050405020304" pitchFamily="18" charset="0"/>
                <a:cs typeface="Times New Roman" panose="02020603050405020304" pitchFamily="18" charset="0"/>
              </a:rPr>
              <a:t>isolement</a:t>
            </a:r>
            <a:r>
              <a:rPr lang="fr-FR" sz="2400" dirty="0">
                <a:latin typeface="Times New Roman" panose="02020603050405020304" pitchFamily="18" charset="0"/>
                <a:cs typeface="Times New Roman" panose="02020603050405020304" pitchFamily="18" charset="0"/>
              </a:rPr>
              <a:t> des malades, (léproseries)</a:t>
            </a:r>
          </a:p>
          <a:p>
            <a:pPr marL="342900" lvl="0" indent="-342900">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L’éloignement à la campagne pour les plus fortunés </a:t>
            </a:r>
            <a:r>
              <a:rPr lang="fr-FR" sz="2400" dirty="0">
                <a:latin typeface="Times New Roman" panose="02020603050405020304" pitchFamily="18" charset="0"/>
                <a:cs typeface="Times New Roman" panose="02020603050405020304" pitchFamily="18" charset="0"/>
              </a:rPr>
              <a:t>:</a:t>
            </a:r>
          </a:p>
          <a:p>
            <a:r>
              <a:rPr lang="fr-FR" sz="2200" dirty="0">
                <a:solidFill>
                  <a:schemeClr val="tx2">
                    <a:lumMod val="75000"/>
                    <a:lumOff val="25000"/>
                  </a:schemeClr>
                </a:solidFill>
                <a:latin typeface="Times New Roman" panose="02020603050405020304" pitchFamily="18" charset="0"/>
                <a:cs typeface="Times New Roman" panose="02020603050405020304" pitchFamily="18" charset="0"/>
              </a:rPr>
              <a:t>De juin à décembre 1585, une épidémie de peste sévit à Bordeaux, un chroniqueur de l’époque lui attribue quatorze mille morts, soit un tiers de la population locale. Il n’y a pas de remède si ce n’est le conseil résumé par un adage attribué à Galien : </a:t>
            </a:r>
            <a:r>
              <a:rPr lang="fr-FR" sz="2200" i="1" dirty="0">
                <a:solidFill>
                  <a:schemeClr val="tx2">
                    <a:lumMod val="75000"/>
                    <a:lumOff val="25000"/>
                  </a:schemeClr>
                </a:solidFill>
                <a:latin typeface="Times New Roman" panose="02020603050405020304" pitchFamily="18" charset="0"/>
                <a:cs typeface="Times New Roman" panose="02020603050405020304" pitchFamily="18" charset="0"/>
              </a:rPr>
              <a:t>«</a:t>
            </a:r>
            <a:r>
              <a:rPr lang="fr-FR" sz="2200" i="1" dirty="0" err="1">
                <a:solidFill>
                  <a:schemeClr val="tx2">
                    <a:lumMod val="75000"/>
                    <a:lumOff val="25000"/>
                  </a:schemeClr>
                </a:solidFill>
                <a:latin typeface="Times New Roman" panose="02020603050405020304" pitchFamily="18" charset="0"/>
                <a:cs typeface="Times New Roman" panose="02020603050405020304" pitchFamily="18" charset="0"/>
              </a:rPr>
              <a:t>Cito</a:t>
            </a:r>
            <a:r>
              <a:rPr lang="fr-FR" sz="2200" i="1" dirty="0">
                <a:solidFill>
                  <a:schemeClr val="tx2">
                    <a:lumMod val="75000"/>
                    <a:lumOff val="25000"/>
                  </a:schemeClr>
                </a:solidFill>
                <a:latin typeface="Times New Roman" panose="02020603050405020304" pitchFamily="18" charset="0"/>
                <a:cs typeface="Times New Roman" panose="02020603050405020304" pitchFamily="18" charset="0"/>
              </a:rPr>
              <a:t>, longe </a:t>
            </a:r>
            <a:r>
              <a:rPr lang="fr-FR" sz="2200" i="1" dirty="0" err="1">
                <a:solidFill>
                  <a:schemeClr val="tx2">
                    <a:lumMod val="75000"/>
                    <a:lumOff val="25000"/>
                  </a:schemeClr>
                </a:solidFill>
                <a:latin typeface="Times New Roman" panose="02020603050405020304" pitchFamily="18" charset="0"/>
                <a:cs typeface="Times New Roman" panose="02020603050405020304" pitchFamily="18" charset="0"/>
              </a:rPr>
              <a:t>fugeas</a:t>
            </a:r>
            <a:r>
              <a:rPr lang="fr-FR" sz="2200" i="1" dirty="0">
                <a:solidFill>
                  <a:schemeClr val="tx2">
                    <a:lumMod val="75000"/>
                    <a:lumOff val="25000"/>
                  </a:schemeClr>
                </a:solidFill>
                <a:latin typeface="Times New Roman" panose="02020603050405020304" pitchFamily="18" charset="0"/>
                <a:cs typeface="Times New Roman" panose="02020603050405020304" pitchFamily="18" charset="0"/>
              </a:rPr>
              <a:t>, et tarde </a:t>
            </a:r>
            <a:r>
              <a:rPr lang="fr-FR" sz="2200" i="1" dirty="0" err="1">
                <a:solidFill>
                  <a:schemeClr val="tx2">
                    <a:lumMod val="75000"/>
                    <a:lumOff val="25000"/>
                  </a:schemeClr>
                </a:solidFill>
                <a:latin typeface="Times New Roman" panose="02020603050405020304" pitchFamily="18" charset="0"/>
                <a:cs typeface="Times New Roman" panose="02020603050405020304" pitchFamily="18" charset="0"/>
              </a:rPr>
              <a:t>redeas</a:t>
            </a:r>
            <a:r>
              <a:rPr lang="fr-FR" sz="2200" i="1" dirty="0">
                <a:solidFill>
                  <a:schemeClr val="tx2">
                    <a:lumMod val="75000"/>
                    <a:lumOff val="25000"/>
                  </a:schemeClr>
                </a:solidFill>
                <a:latin typeface="Times New Roman" panose="02020603050405020304" pitchFamily="18" charset="0"/>
                <a:cs typeface="Times New Roman" panose="02020603050405020304" pitchFamily="18" charset="0"/>
              </a:rPr>
              <a:t>»</a:t>
            </a:r>
            <a:r>
              <a:rPr lang="fr-FR" sz="2200" dirty="0">
                <a:solidFill>
                  <a:schemeClr val="tx2">
                    <a:lumMod val="75000"/>
                    <a:lumOff val="25000"/>
                  </a:schemeClr>
                </a:solidFill>
                <a:latin typeface="Times New Roman" panose="02020603050405020304" pitchFamily="18" charset="0"/>
                <a:cs typeface="Times New Roman" panose="02020603050405020304" pitchFamily="18" charset="0"/>
              </a:rPr>
              <a:t>, c’est-à-dire «Fuis vite, longtemps et reviens tard». Montaigne a relaté cet épisode dans l’avant-dernier de ses </a:t>
            </a:r>
            <a:r>
              <a:rPr lang="fr-FR" sz="2200" i="1" dirty="0">
                <a:solidFill>
                  <a:schemeClr val="tx2">
                    <a:lumMod val="75000"/>
                    <a:lumOff val="25000"/>
                  </a:schemeClr>
                </a:solidFill>
                <a:latin typeface="Times New Roman" panose="02020603050405020304" pitchFamily="18" charset="0"/>
                <a:cs typeface="Times New Roman" panose="02020603050405020304" pitchFamily="18" charset="0"/>
              </a:rPr>
              <a:t>Essais</a:t>
            </a:r>
            <a:r>
              <a:rPr lang="fr-FR" sz="2200" dirty="0">
                <a:solidFill>
                  <a:schemeClr val="tx2">
                    <a:lumMod val="75000"/>
                    <a:lumOff val="25000"/>
                  </a:schemeClr>
                </a:solidFill>
                <a:latin typeface="Times New Roman" panose="02020603050405020304" pitchFamily="18" charset="0"/>
                <a:cs typeface="Times New Roman" panose="02020603050405020304" pitchFamily="18" charset="0"/>
              </a:rPr>
              <a:t>. Quand l’épidémie s’est déclarée, il séjournait en dehors de la ville et devait s’y rendre pour participer à la cérémonie de passation de pouvoir à son successeur à la tête de la mairie. Montaigne cependant ne voulut pas prendre de risques et ne se rendit pas à Bordeaux. Il s’en explique dans une lettre aux magistrats municipaux dans laquelle il se demande si cela «vaut que je me hasarde d’aller en la ville vu le mauvais état en quoi elle est, notamment pour des gens qui viennent d’un si bon air, comme je fais. »</a:t>
            </a:r>
          </a:p>
        </p:txBody>
      </p:sp>
      <p:sp>
        <p:nvSpPr>
          <p:cNvPr id="3" name="ZoneTexte 2">
            <a:extLst>
              <a:ext uri="{FF2B5EF4-FFF2-40B4-BE49-F238E27FC236}">
                <a16:creationId xmlns:a16="http://schemas.microsoft.com/office/drawing/2014/main" id="{3D1AF5CD-2048-F6DA-B5E9-CDA2182F1711}"/>
              </a:ext>
            </a:extLst>
          </p:cNvPr>
          <p:cNvSpPr txBox="1"/>
          <p:nvPr/>
        </p:nvSpPr>
        <p:spPr>
          <a:xfrm>
            <a:off x="1568245" y="266714"/>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A201ABDB-0F23-3769-4E9F-52DBB15668D9}"/>
              </a:ext>
            </a:extLst>
          </p:cNvPr>
          <p:cNvSpPr>
            <a:spLocks noGrp="1"/>
          </p:cNvSpPr>
          <p:nvPr>
            <p:ph type="sldNum" sz="quarter" idx="12"/>
          </p:nvPr>
        </p:nvSpPr>
        <p:spPr/>
        <p:txBody>
          <a:bodyPr/>
          <a:lstStyle/>
          <a:p>
            <a:fld id="{5AE9D81B-91BB-401D-B233-9DA72B7E232A}" type="slidenum">
              <a:rPr lang="fr-FR" smtClean="0"/>
              <a:t>15</a:t>
            </a:fld>
            <a:endParaRPr lang="fr-FR"/>
          </a:p>
        </p:txBody>
      </p:sp>
    </p:spTree>
    <p:extLst>
      <p:ext uri="{BB962C8B-B14F-4D97-AF65-F5344CB8AC3E}">
        <p14:creationId xmlns:p14="http://schemas.microsoft.com/office/powerpoint/2010/main" val="1741601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A551-07A3-1280-290E-21F0E83485A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09CA029-847F-BDE3-49C1-3CFCA437BD10}"/>
              </a:ext>
            </a:extLst>
          </p:cNvPr>
          <p:cNvSpPr txBox="1"/>
          <p:nvPr/>
        </p:nvSpPr>
        <p:spPr>
          <a:xfrm>
            <a:off x="272143" y="1122827"/>
            <a:ext cx="12134938" cy="5693866"/>
          </a:xfrm>
          <a:prstGeom prst="rect">
            <a:avLst/>
          </a:prstGeom>
          <a:noFill/>
        </p:spPr>
        <p:txBody>
          <a:bodyPr wrap="square" rtlCol="0">
            <a:spAutoFit/>
          </a:bodyPr>
          <a:lstStyle/>
          <a:p>
            <a:r>
              <a:rPr lang="fr-FR" sz="2000" b="1" dirty="0"/>
              <a:t>		</a:t>
            </a:r>
            <a:r>
              <a:rPr lang="fr-FR" sz="3200" b="1" dirty="0">
                <a:latin typeface="Times New Roman" panose="02020603050405020304" pitchFamily="18" charset="0"/>
                <a:cs typeface="Times New Roman" panose="02020603050405020304" pitchFamily="18" charset="0"/>
              </a:rPr>
              <a:t>Traitement et prévention avant Pasteur</a:t>
            </a:r>
            <a:endParaRPr lang="fr-FR" sz="2400" b="1"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 </a:t>
            </a:r>
          </a:p>
          <a:p>
            <a:pPr marL="342900" lvl="0" indent="-342900">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La mise en quarantaine </a:t>
            </a:r>
            <a:r>
              <a:rPr lang="fr-FR" sz="2400" dirty="0">
                <a:latin typeface="Times New Roman" panose="02020603050405020304" pitchFamily="18" charset="0"/>
                <a:cs typeface="Times New Roman" panose="02020603050405020304" pitchFamily="18" charset="0"/>
              </a:rPr>
              <a:t>des patients non malades ayant été en contact avec les malades. La mise en quarantaine, du mot italien « </a:t>
            </a:r>
            <a:r>
              <a:rPr lang="fr-FR" sz="2400" dirty="0" err="1">
                <a:latin typeface="Times New Roman" panose="02020603050405020304" pitchFamily="18" charset="0"/>
                <a:cs typeface="Times New Roman" panose="02020603050405020304" pitchFamily="18" charset="0"/>
              </a:rPr>
              <a:t>quarantino</a:t>
            </a:r>
            <a:r>
              <a:rPr lang="fr-FR" sz="2400" dirty="0">
                <a:latin typeface="Times New Roman" panose="02020603050405020304" pitchFamily="18" charset="0"/>
                <a:cs typeface="Times New Roman" panose="02020603050405020304" pitchFamily="18" charset="0"/>
              </a:rPr>
              <a:t> », fait référence à la période de 40 jours d’isolement imposée aux voyageurs et aux marchandises dans les ports pour contrôler la peste (ou mort noire) au XIVe siècle.</a:t>
            </a:r>
          </a:p>
          <a:p>
            <a:pPr marL="342900"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L'</a:t>
            </a:r>
            <a:r>
              <a:rPr lang="fr-FR" sz="2400" b="1" dirty="0">
                <a:latin typeface="Times New Roman" panose="02020603050405020304" pitchFamily="18" charset="0"/>
                <a:cs typeface="Times New Roman" panose="02020603050405020304" pitchFamily="18" charset="0"/>
              </a:rPr>
              <a:t>herbe des jésuites</a:t>
            </a:r>
            <a:r>
              <a:rPr lang="fr-FR" sz="2400" dirty="0">
                <a:latin typeface="Times New Roman" panose="02020603050405020304" pitchFamily="18" charset="0"/>
                <a:cs typeface="Times New Roman" panose="02020603050405020304" pitchFamily="18" charset="0"/>
              </a:rPr>
              <a:t> (ou l'</a:t>
            </a:r>
            <a:r>
              <a:rPr lang="fr-FR" sz="2400" i="1" dirty="0">
                <a:latin typeface="Times New Roman" panose="02020603050405020304" pitchFamily="18" charset="0"/>
                <a:cs typeface="Times New Roman" panose="02020603050405020304" pitchFamily="18" charset="0"/>
              </a:rPr>
              <a:t>herbe jésuite</a:t>
            </a:r>
            <a:r>
              <a:rPr lang="fr-FR" sz="2400" dirty="0">
                <a:latin typeface="Times New Roman" panose="02020603050405020304" pitchFamily="18" charset="0"/>
                <a:cs typeface="Times New Roman" panose="02020603050405020304" pitchFamily="18" charset="0"/>
              </a:rPr>
              <a:t>) est le nom populaire que l'on donnait au XVII</a:t>
            </a:r>
            <a:r>
              <a:rPr lang="fr-FR" sz="2400" baseline="30000" dirty="0">
                <a:latin typeface="Times New Roman" panose="02020603050405020304" pitchFamily="18" charset="0"/>
                <a:cs typeface="Times New Roman" panose="02020603050405020304" pitchFamily="18" charset="0"/>
              </a:rPr>
              <a:t>e</a:t>
            </a:r>
            <a:r>
              <a:rPr lang="fr-FR" sz="2400" dirty="0">
                <a:latin typeface="Times New Roman" panose="02020603050405020304" pitchFamily="18" charset="0"/>
                <a:cs typeface="Times New Roman" panose="02020603050405020304" pitchFamily="18" charset="0"/>
              </a:rPr>
              <a:t> siècle et jusque récemment au </a:t>
            </a:r>
            <a:r>
              <a:rPr lang="fr-FR" sz="2400" u="sng" dirty="0">
                <a:latin typeface="Times New Roman" panose="02020603050405020304" pitchFamily="18" charset="0"/>
                <a:cs typeface="Times New Roman" panose="02020603050405020304" pitchFamily="18" charset="0"/>
                <a:hlinkClick r:id="rId2" tooltip="Cinchona"/>
              </a:rPr>
              <a:t>quinquina</a:t>
            </a:r>
            <a:r>
              <a:rPr lang="fr-FR" sz="2400" dirty="0">
                <a:latin typeface="Times New Roman" panose="02020603050405020304" pitchFamily="18" charset="0"/>
                <a:cs typeface="Times New Roman" panose="02020603050405020304" pitchFamily="18" charset="0"/>
              </a:rPr>
              <a:t>. De l'écorce du quinquina les </a:t>
            </a:r>
            <a:r>
              <a:rPr lang="fr-FR" sz="2400" u="sng" dirty="0">
                <a:latin typeface="Times New Roman" panose="02020603050405020304" pitchFamily="18" charset="0"/>
                <a:cs typeface="Times New Roman" panose="02020603050405020304" pitchFamily="18" charset="0"/>
                <a:hlinkClick r:id="rId3" tooltip="Compagnie de Jésus"/>
              </a:rPr>
              <a:t>jésuites</a:t>
            </a:r>
            <a:r>
              <a:rPr lang="fr-FR" sz="2400" dirty="0">
                <a:latin typeface="Times New Roman" panose="02020603050405020304" pitchFamily="18" charset="0"/>
                <a:cs typeface="Times New Roman" panose="02020603050405020304" pitchFamily="18" charset="0"/>
              </a:rPr>
              <a:t> tirèrent une substance amère que l'on appela la </a:t>
            </a:r>
            <a:r>
              <a:rPr lang="fr-FR" sz="2400" i="1" dirty="0">
                <a:latin typeface="Times New Roman" panose="02020603050405020304" pitchFamily="18" charset="0"/>
                <a:cs typeface="Times New Roman" panose="02020603050405020304" pitchFamily="18" charset="0"/>
              </a:rPr>
              <a:t>poudre des jésuites</a:t>
            </a:r>
            <a:r>
              <a:rPr lang="fr-FR" sz="2400" dirty="0">
                <a:latin typeface="Times New Roman" panose="02020603050405020304" pitchFamily="18" charset="0"/>
                <a:cs typeface="Times New Roman" panose="02020603050405020304" pitchFamily="18" charset="0"/>
              </a:rPr>
              <a:t> (riche en </a:t>
            </a:r>
            <a:r>
              <a:rPr lang="fr-FR" sz="2400" u="sng" dirty="0">
                <a:latin typeface="Times New Roman" panose="02020603050405020304" pitchFamily="18" charset="0"/>
                <a:cs typeface="Times New Roman" panose="02020603050405020304" pitchFamily="18" charset="0"/>
                <a:hlinkClick r:id="rId4" tooltip="Quinine"/>
              </a:rPr>
              <a:t>quinine</a:t>
            </a:r>
            <a:r>
              <a:rPr lang="fr-FR" sz="2400" dirty="0">
                <a:latin typeface="Times New Roman" panose="02020603050405020304" pitchFamily="18" charset="0"/>
                <a:cs typeface="Times New Roman" panose="02020603050405020304" pitchFamily="18" charset="0"/>
              </a:rPr>
              <a:t>, sait-on aujourd'hui). Cette poudre avait la propriété de soigner les fièvres et en particulier celles liées au paludisme. </a:t>
            </a:r>
          </a:p>
          <a:p>
            <a:pPr marL="342900"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 Originaire d’Asie, la </a:t>
            </a:r>
            <a:r>
              <a:rPr lang="fr-FR" sz="2400" b="1" dirty="0">
                <a:latin typeface="Times New Roman" panose="02020603050405020304" pitchFamily="18" charset="0"/>
                <a:cs typeface="Times New Roman" panose="02020603050405020304" pitchFamily="18" charset="0"/>
              </a:rPr>
              <a:t>plante Artemisia </a:t>
            </a:r>
            <a:r>
              <a:rPr lang="fr-FR" sz="2400" dirty="0">
                <a:latin typeface="Times New Roman" panose="02020603050405020304" pitchFamily="18" charset="0"/>
                <a:cs typeface="Times New Roman" panose="02020603050405020304" pitchFamily="18" charset="0"/>
              </a:rPr>
              <a:t>est utilisée dans la médecine traditionnelle chinoise depuis des siècles. Près de 400 espèces de la plante poussent maintenant à travers le monde, parmi lesquels l’Artemisia </a:t>
            </a:r>
            <a:r>
              <a:rPr lang="fr-FR" sz="2400" dirty="0" err="1">
                <a:latin typeface="Times New Roman" panose="02020603050405020304" pitchFamily="18" charset="0"/>
                <a:cs typeface="Times New Roman" panose="02020603050405020304" pitchFamily="18" charset="0"/>
              </a:rPr>
              <a:t>annua</a:t>
            </a:r>
            <a:r>
              <a:rPr lang="fr-FR" sz="2400" dirty="0">
                <a:latin typeface="Times New Roman" panose="02020603050405020304" pitchFamily="18" charset="0"/>
                <a:cs typeface="Times New Roman" panose="02020603050405020304" pitchFamily="18" charset="0"/>
              </a:rPr>
              <a:t> (armoise annuelle). C’est de cette espèce qu’est extraite </a:t>
            </a:r>
            <a:r>
              <a:rPr lang="fr-FR" sz="2400" b="1" dirty="0">
                <a:latin typeface="Times New Roman" panose="02020603050405020304" pitchFamily="18" charset="0"/>
                <a:cs typeface="Times New Roman" panose="02020603050405020304" pitchFamily="18" charset="0"/>
              </a:rPr>
              <a:t>l’artémisinine</a:t>
            </a:r>
            <a:r>
              <a:rPr lang="fr-FR" sz="2400" dirty="0">
                <a:latin typeface="Times New Roman" panose="02020603050405020304" pitchFamily="18" charset="0"/>
                <a:cs typeface="Times New Roman" panose="02020603050405020304" pitchFamily="18" charset="0"/>
              </a:rPr>
              <a:t>, principe actif contenu dans les principaux traitements antipaludiques utilisés pour traiter la maladie.</a:t>
            </a:r>
          </a:p>
        </p:txBody>
      </p:sp>
      <p:sp>
        <p:nvSpPr>
          <p:cNvPr id="3" name="ZoneTexte 2">
            <a:extLst>
              <a:ext uri="{FF2B5EF4-FFF2-40B4-BE49-F238E27FC236}">
                <a16:creationId xmlns:a16="http://schemas.microsoft.com/office/drawing/2014/main" id="{311134C0-E273-B3C8-7414-070CD938448E}"/>
              </a:ext>
            </a:extLst>
          </p:cNvPr>
          <p:cNvSpPr txBox="1"/>
          <p:nvPr/>
        </p:nvSpPr>
        <p:spPr>
          <a:xfrm>
            <a:off x="1568245" y="266714"/>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C1B69E4F-6D8E-6949-70E6-3AC4A243F197}"/>
              </a:ext>
            </a:extLst>
          </p:cNvPr>
          <p:cNvSpPr>
            <a:spLocks noGrp="1"/>
          </p:cNvSpPr>
          <p:nvPr>
            <p:ph type="sldNum" sz="quarter" idx="12"/>
          </p:nvPr>
        </p:nvSpPr>
        <p:spPr/>
        <p:txBody>
          <a:bodyPr/>
          <a:lstStyle/>
          <a:p>
            <a:fld id="{5AE9D81B-91BB-401D-B233-9DA72B7E232A}" type="slidenum">
              <a:rPr lang="fr-FR" smtClean="0"/>
              <a:t>16</a:t>
            </a:fld>
            <a:endParaRPr lang="fr-FR"/>
          </a:p>
        </p:txBody>
      </p:sp>
      <p:pic>
        <p:nvPicPr>
          <p:cNvPr id="6" name="Image 5">
            <a:extLst>
              <a:ext uri="{FF2B5EF4-FFF2-40B4-BE49-F238E27FC236}">
                <a16:creationId xmlns:a16="http://schemas.microsoft.com/office/drawing/2014/main" id="{6FCDB146-DCA1-BF2B-6333-944E5E3D2251}"/>
              </a:ext>
            </a:extLst>
          </p:cNvPr>
          <p:cNvPicPr>
            <a:picLocks noChangeAspect="1"/>
          </p:cNvPicPr>
          <p:nvPr/>
        </p:nvPicPr>
        <p:blipFill>
          <a:blip r:embed="rId5"/>
          <a:stretch>
            <a:fillRect/>
          </a:stretch>
        </p:blipFill>
        <p:spPr>
          <a:xfrm>
            <a:off x="816868" y="2003630"/>
            <a:ext cx="2415749" cy="3932261"/>
          </a:xfrm>
          <a:prstGeom prst="rect">
            <a:avLst/>
          </a:prstGeom>
        </p:spPr>
      </p:pic>
      <p:pic>
        <p:nvPicPr>
          <p:cNvPr id="8" name="Image 7">
            <a:extLst>
              <a:ext uri="{FF2B5EF4-FFF2-40B4-BE49-F238E27FC236}">
                <a16:creationId xmlns:a16="http://schemas.microsoft.com/office/drawing/2014/main" id="{161EBBDA-228E-DD09-BDDA-68C13DBDE3B9}"/>
              </a:ext>
            </a:extLst>
          </p:cNvPr>
          <p:cNvPicPr>
            <a:picLocks noChangeAspect="1"/>
          </p:cNvPicPr>
          <p:nvPr/>
        </p:nvPicPr>
        <p:blipFill>
          <a:blip r:embed="rId6"/>
          <a:stretch>
            <a:fillRect/>
          </a:stretch>
        </p:blipFill>
        <p:spPr>
          <a:xfrm>
            <a:off x="4531314" y="1873076"/>
            <a:ext cx="6378493" cy="4663844"/>
          </a:xfrm>
          <a:prstGeom prst="rect">
            <a:avLst/>
          </a:prstGeom>
        </p:spPr>
      </p:pic>
      <p:sp>
        <p:nvSpPr>
          <p:cNvPr id="4" name="ZoneTexte 3">
            <a:extLst>
              <a:ext uri="{FF2B5EF4-FFF2-40B4-BE49-F238E27FC236}">
                <a16:creationId xmlns:a16="http://schemas.microsoft.com/office/drawing/2014/main" id="{B5958B53-9D12-AC90-98DE-AE53DA8016DB}"/>
              </a:ext>
            </a:extLst>
          </p:cNvPr>
          <p:cNvSpPr txBox="1"/>
          <p:nvPr/>
        </p:nvSpPr>
        <p:spPr>
          <a:xfrm>
            <a:off x="1842406" y="518492"/>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351244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F60DCA4-9C9C-E903-94C7-7F90059DBE06}"/>
              </a:ext>
            </a:extLst>
          </p:cNvPr>
          <p:cNvSpPr txBox="1"/>
          <p:nvPr/>
        </p:nvSpPr>
        <p:spPr>
          <a:xfrm>
            <a:off x="1568245" y="266714"/>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6137BC89-0C08-418C-DDCC-4F39D1F2377C}"/>
              </a:ext>
            </a:extLst>
          </p:cNvPr>
          <p:cNvSpPr>
            <a:spLocks noGrp="1"/>
          </p:cNvSpPr>
          <p:nvPr>
            <p:ph type="sldNum" sz="quarter" idx="12"/>
          </p:nvPr>
        </p:nvSpPr>
        <p:spPr/>
        <p:txBody>
          <a:bodyPr/>
          <a:lstStyle/>
          <a:p>
            <a:fld id="{5AE9D81B-91BB-401D-B233-9DA72B7E232A}" type="slidenum">
              <a:rPr lang="fr-FR" smtClean="0"/>
              <a:t>17</a:t>
            </a:fld>
            <a:endParaRPr lang="fr-FR"/>
          </a:p>
        </p:txBody>
      </p:sp>
      <p:pic>
        <p:nvPicPr>
          <p:cNvPr id="7" name="Image 6">
            <a:extLst>
              <a:ext uri="{FF2B5EF4-FFF2-40B4-BE49-F238E27FC236}">
                <a16:creationId xmlns:a16="http://schemas.microsoft.com/office/drawing/2014/main" id="{A07B348D-C1A8-255A-1412-0B95E26FCB8E}"/>
              </a:ext>
            </a:extLst>
          </p:cNvPr>
          <p:cNvPicPr>
            <a:picLocks noChangeAspect="1"/>
          </p:cNvPicPr>
          <p:nvPr/>
        </p:nvPicPr>
        <p:blipFill>
          <a:blip r:embed="rId2"/>
          <a:stretch>
            <a:fillRect/>
          </a:stretch>
        </p:blipFill>
        <p:spPr>
          <a:xfrm>
            <a:off x="1568245" y="528324"/>
            <a:ext cx="9248665" cy="6213431"/>
          </a:xfrm>
          <a:prstGeom prst="rect">
            <a:avLst/>
          </a:prstGeom>
        </p:spPr>
      </p:pic>
    </p:spTree>
    <p:extLst>
      <p:ext uri="{BB962C8B-B14F-4D97-AF65-F5344CB8AC3E}">
        <p14:creationId xmlns:p14="http://schemas.microsoft.com/office/powerpoint/2010/main" val="4073080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2C0CA2-EC81-67F2-126F-10E07FFF53B6}"/>
              </a:ext>
            </a:extLst>
          </p:cNvPr>
          <p:cNvSpPr txBox="1"/>
          <p:nvPr/>
        </p:nvSpPr>
        <p:spPr>
          <a:xfrm>
            <a:off x="2005781" y="530942"/>
            <a:ext cx="9773264" cy="800219"/>
          </a:xfrm>
          <a:prstGeom prst="rect">
            <a:avLst/>
          </a:prstGeom>
          <a:noFill/>
        </p:spPr>
        <p:txBody>
          <a:bodyPr wrap="square" rtlCol="0">
            <a:spAutoFit/>
          </a:bodyPr>
          <a:lstStyle/>
          <a:p>
            <a:r>
              <a:rPr lang="fr-FR" sz="2800" b="1" i="0" dirty="0">
                <a:solidFill>
                  <a:srgbClr val="212121"/>
                </a:solidFill>
                <a:effectLst/>
                <a:latin typeface="Linux Libertine"/>
              </a:rPr>
              <a:t>Les grandes pandémies les plus meurtrières de l'histoire</a:t>
            </a:r>
          </a:p>
          <a:p>
            <a:endParaRPr lang="fr-FR" dirty="0"/>
          </a:p>
        </p:txBody>
      </p:sp>
      <p:sp>
        <p:nvSpPr>
          <p:cNvPr id="3" name="ZoneTexte 2">
            <a:extLst>
              <a:ext uri="{FF2B5EF4-FFF2-40B4-BE49-F238E27FC236}">
                <a16:creationId xmlns:a16="http://schemas.microsoft.com/office/drawing/2014/main" id="{21EE7FA7-0388-D50F-82E2-444EA712DDBA}"/>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10" name="Espace réservé du numéro de diapositive 9">
            <a:extLst>
              <a:ext uri="{FF2B5EF4-FFF2-40B4-BE49-F238E27FC236}">
                <a16:creationId xmlns:a16="http://schemas.microsoft.com/office/drawing/2014/main" id="{AEA81D4F-EA49-FF0D-D53B-8C5698FD470C}"/>
              </a:ext>
            </a:extLst>
          </p:cNvPr>
          <p:cNvSpPr>
            <a:spLocks noGrp="1"/>
          </p:cNvSpPr>
          <p:nvPr>
            <p:ph type="sldNum" sz="quarter" idx="12"/>
          </p:nvPr>
        </p:nvSpPr>
        <p:spPr/>
        <p:txBody>
          <a:bodyPr/>
          <a:lstStyle/>
          <a:p>
            <a:fld id="{5AE9D81B-91BB-401D-B233-9DA72B7E232A}" type="slidenum">
              <a:rPr lang="fr-FR" smtClean="0"/>
              <a:t>18</a:t>
            </a:fld>
            <a:endParaRPr lang="fr-FR"/>
          </a:p>
        </p:txBody>
      </p:sp>
      <p:graphicFrame>
        <p:nvGraphicFramePr>
          <p:cNvPr id="9" name="Tableau 8">
            <a:extLst>
              <a:ext uri="{FF2B5EF4-FFF2-40B4-BE49-F238E27FC236}">
                <a16:creationId xmlns:a16="http://schemas.microsoft.com/office/drawing/2014/main" id="{92A1D4E2-8EEF-3978-BF83-10C93DCF0508}"/>
              </a:ext>
            </a:extLst>
          </p:cNvPr>
          <p:cNvGraphicFramePr>
            <a:graphicFrameLocks noGrp="1"/>
          </p:cNvGraphicFramePr>
          <p:nvPr>
            <p:extLst>
              <p:ext uri="{D42A27DB-BD31-4B8C-83A1-F6EECF244321}">
                <p14:modId xmlns:p14="http://schemas.microsoft.com/office/powerpoint/2010/main" val="914884816"/>
              </p:ext>
            </p:extLst>
          </p:nvPr>
        </p:nvGraphicFramePr>
        <p:xfrm>
          <a:off x="153103" y="1092149"/>
          <a:ext cx="11625942" cy="5629326"/>
        </p:xfrm>
        <a:graphic>
          <a:graphicData uri="http://schemas.openxmlformats.org/drawingml/2006/table">
            <a:tbl>
              <a:tblPr>
                <a:tableStyleId>{5C22544A-7EE6-4342-B048-85BDC9FD1C3A}</a:tableStyleId>
              </a:tblPr>
              <a:tblGrid>
                <a:gridCol w="2181476">
                  <a:extLst>
                    <a:ext uri="{9D8B030D-6E8A-4147-A177-3AD203B41FA5}">
                      <a16:colId xmlns:a16="http://schemas.microsoft.com/office/drawing/2014/main" val="541105506"/>
                    </a:ext>
                  </a:extLst>
                </a:gridCol>
                <a:gridCol w="1943475">
                  <a:extLst>
                    <a:ext uri="{9D8B030D-6E8A-4147-A177-3AD203B41FA5}">
                      <a16:colId xmlns:a16="http://schemas.microsoft.com/office/drawing/2014/main" val="2001386718"/>
                    </a:ext>
                  </a:extLst>
                </a:gridCol>
                <a:gridCol w="2334469">
                  <a:extLst>
                    <a:ext uri="{9D8B030D-6E8A-4147-A177-3AD203B41FA5}">
                      <a16:colId xmlns:a16="http://schemas.microsoft.com/office/drawing/2014/main" val="1547717141"/>
                    </a:ext>
                  </a:extLst>
                </a:gridCol>
                <a:gridCol w="1632978">
                  <a:extLst>
                    <a:ext uri="{9D8B030D-6E8A-4147-A177-3AD203B41FA5}">
                      <a16:colId xmlns:a16="http://schemas.microsoft.com/office/drawing/2014/main" val="2174630224"/>
                    </a:ext>
                  </a:extLst>
                </a:gridCol>
                <a:gridCol w="1791831">
                  <a:extLst>
                    <a:ext uri="{9D8B030D-6E8A-4147-A177-3AD203B41FA5}">
                      <a16:colId xmlns:a16="http://schemas.microsoft.com/office/drawing/2014/main" val="3104976346"/>
                    </a:ext>
                  </a:extLst>
                </a:gridCol>
                <a:gridCol w="1741713">
                  <a:extLst>
                    <a:ext uri="{9D8B030D-6E8A-4147-A177-3AD203B41FA5}">
                      <a16:colId xmlns:a16="http://schemas.microsoft.com/office/drawing/2014/main" val="3289266906"/>
                    </a:ext>
                  </a:extLst>
                </a:gridCol>
              </a:tblGrid>
              <a:tr h="335793">
                <a:tc>
                  <a:txBody>
                    <a:bodyPr/>
                    <a:lstStyle/>
                    <a:p>
                      <a:pPr algn="l" fontAlgn="b">
                        <a:spcAft>
                          <a:spcPts val="600"/>
                        </a:spcAft>
                        <a:buNone/>
                      </a:pPr>
                      <a:r>
                        <a:rPr lang="fr-FR" sz="2000" b="1" u="none" strike="noStrike" dirty="0">
                          <a:effectLst/>
                        </a:rPr>
                        <a:t>Dénomination</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Lieu</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Dates</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Cause</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nombre de morts</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 population</a:t>
                      </a:r>
                      <a:endParaRPr lang="fr-FR" sz="2000" b="1"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107057597"/>
                  </a:ext>
                </a:extLst>
              </a:tr>
              <a:tr h="335793">
                <a:tc>
                  <a:txBody>
                    <a:bodyPr/>
                    <a:lstStyle/>
                    <a:p>
                      <a:pPr algn="l" fontAlgn="b">
                        <a:spcAft>
                          <a:spcPts val="600"/>
                        </a:spcAft>
                        <a:buNone/>
                      </a:pPr>
                      <a:r>
                        <a:rPr lang="fr-FR" sz="2000" u="none" strike="noStrike" dirty="0">
                          <a:effectLst/>
                        </a:rPr>
                        <a:t>Lèpre</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Chine, Egypte, Inde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600 av. JC</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Lèpre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275753420"/>
                  </a:ext>
                </a:extLst>
              </a:tr>
              <a:tr h="629611">
                <a:tc>
                  <a:txBody>
                    <a:bodyPr/>
                    <a:lstStyle/>
                    <a:p>
                      <a:pPr algn="l" fontAlgn="b">
                        <a:spcAft>
                          <a:spcPts val="600"/>
                        </a:spcAft>
                        <a:buNone/>
                      </a:pPr>
                      <a:r>
                        <a:rPr lang="fr-FR" sz="2000" u="none" strike="noStrike" dirty="0">
                          <a:effectLst/>
                        </a:rPr>
                        <a:t>Peste d'Athènes</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Péloponèse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430 av, JC</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0" i="0" u="none" strike="noStrike" dirty="0">
                          <a:solidFill>
                            <a:srgbClr val="000000"/>
                          </a:solidFill>
                          <a:effectLst/>
                          <a:latin typeface="Aptos Narrow" panose="020B0004020202020204" pitchFamily="34" charset="0"/>
                        </a:rPr>
                        <a:t>Peste</a:t>
                      </a:r>
                    </a:p>
                  </a:txBody>
                  <a:tcPr marL="7620" marR="7620" marT="7620" marB="0" anchor="b"/>
                </a:tc>
                <a:tc>
                  <a:txBody>
                    <a:bodyPr/>
                    <a:lstStyle/>
                    <a:p>
                      <a:pPr algn="l" fontAlgn="b">
                        <a:buNone/>
                      </a:pPr>
                      <a:r>
                        <a:rPr lang="fr-FR" sz="2000" u="none" strike="noStrike" dirty="0">
                          <a:effectLst/>
                        </a:rPr>
                        <a:t>70 000 à 80 000 morts</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20 à 30% de la population</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042594814"/>
                  </a:ext>
                </a:extLst>
              </a:tr>
              <a:tr h="335793">
                <a:tc>
                  <a:txBody>
                    <a:bodyPr/>
                    <a:lstStyle/>
                    <a:p>
                      <a:pPr algn="l" fontAlgn="b">
                        <a:spcAft>
                          <a:spcPts val="600"/>
                        </a:spcAft>
                        <a:buNone/>
                      </a:pPr>
                      <a:r>
                        <a:rPr lang="fr-FR" sz="2000" u="none" strike="noStrike" dirty="0">
                          <a:effectLst/>
                        </a:rPr>
                        <a:t>Peste Antonine</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Empire romain</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165-190 après JC</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Variole ?</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5 millions de morts</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584282057"/>
                  </a:ext>
                </a:extLst>
              </a:tr>
              <a:tr h="629611">
                <a:tc>
                  <a:txBody>
                    <a:bodyPr/>
                    <a:lstStyle/>
                    <a:p>
                      <a:pPr algn="l" fontAlgn="b">
                        <a:spcAft>
                          <a:spcPts val="600"/>
                        </a:spcAft>
                        <a:buNone/>
                      </a:pPr>
                      <a:r>
                        <a:rPr lang="fr-FR" sz="2000" u="none" strike="noStrike" dirty="0">
                          <a:effectLst/>
                        </a:rPr>
                        <a:t>Peste de Justinien</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Egypte, bassin méditerranéen</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541-592 après JC</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Peste bubonique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30-50 millions de morts</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013958305"/>
                  </a:ext>
                </a:extLst>
              </a:tr>
              <a:tr h="629611">
                <a:tc>
                  <a:txBody>
                    <a:bodyPr/>
                    <a:lstStyle/>
                    <a:p>
                      <a:pPr algn="l" fontAlgn="b">
                        <a:spcAft>
                          <a:spcPts val="600"/>
                        </a:spcAft>
                        <a:buNone/>
                      </a:pPr>
                      <a:r>
                        <a:rPr lang="fr-FR" sz="2000" u="none" strike="noStrike" dirty="0">
                          <a:effectLst/>
                        </a:rPr>
                        <a:t>Lèpre en Europe</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Croisades</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11 et 13ème siècles</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Lèpre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 </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472608695"/>
                  </a:ext>
                </a:extLst>
              </a:tr>
              <a:tr h="629611">
                <a:tc>
                  <a:txBody>
                    <a:bodyPr/>
                    <a:lstStyle/>
                    <a:p>
                      <a:pPr algn="l" fontAlgn="b">
                        <a:spcAft>
                          <a:spcPts val="600"/>
                        </a:spcAft>
                        <a:buNone/>
                      </a:pPr>
                      <a:r>
                        <a:rPr lang="fr-FR" sz="2000" u="none" strike="noStrike" dirty="0">
                          <a:effectLst/>
                        </a:rPr>
                        <a:t>Grande Peste noire</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Asie centrale et Europe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1347-1351 après JC</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Peste bubonique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25 millions de morts</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1/3 population européenne</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272118224"/>
                  </a:ext>
                </a:extLst>
              </a:tr>
              <a:tr h="629611">
                <a:tc>
                  <a:txBody>
                    <a:bodyPr/>
                    <a:lstStyle/>
                    <a:p>
                      <a:pPr algn="l" fontAlgn="b">
                        <a:spcAft>
                          <a:spcPts val="600"/>
                        </a:spcAft>
                        <a:buNone/>
                      </a:pPr>
                      <a:r>
                        <a:rPr lang="fr-FR" sz="2000" u="none" strike="noStrike" dirty="0">
                          <a:effectLst/>
                        </a:rPr>
                        <a:t>Grandes Pestes du 17ème siècle</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Europe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1600 après JC</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Peste bubonique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b="1" u="none" strike="noStrike" dirty="0">
                          <a:effectLst/>
                        </a:rPr>
                        <a:t>3 millions de morts</a:t>
                      </a:r>
                      <a:endParaRPr lang="fr-FR" sz="2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437984524"/>
                  </a:ext>
                </a:extLst>
              </a:tr>
              <a:tr h="629611">
                <a:tc>
                  <a:txBody>
                    <a:bodyPr/>
                    <a:lstStyle/>
                    <a:p>
                      <a:pPr algn="l" fontAlgn="b">
                        <a:spcAft>
                          <a:spcPts val="600"/>
                        </a:spcAft>
                        <a:buNone/>
                      </a:pPr>
                      <a:r>
                        <a:rPr lang="fr-FR" sz="2000" u="none" strike="noStrike" dirty="0">
                          <a:effectLst/>
                        </a:rPr>
                        <a:t>Grandes Pestes du 18ème siècle</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Europe</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a:effectLst/>
                        </a:rPr>
                        <a:t>Peste bubonique</a:t>
                      </a:r>
                      <a:endParaRPr lang="fr-FR"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600 000 morts</a:t>
                      </a:r>
                      <a:endParaRPr lang="fr-FR"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buNone/>
                      </a:pPr>
                      <a:r>
                        <a:rPr lang="fr-FR" sz="2000" u="none" strike="noStrike" dirty="0">
                          <a:effectLst/>
                        </a:rPr>
                        <a:t> </a:t>
                      </a:r>
                      <a:endParaRPr lang="fr-FR"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192098920"/>
                  </a:ext>
                </a:extLst>
              </a:tr>
            </a:tbl>
          </a:graphicData>
        </a:graphic>
      </p:graphicFrame>
    </p:spTree>
    <p:extLst>
      <p:ext uri="{BB962C8B-B14F-4D97-AF65-F5344CB8AC3E}">
        <p14:creationId xmlns:p14="http://schemas.microsoft.com/office/powerpoint/2010/main" val="2138244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CBC90-8A1A-F0FF-DF0C-691ABC7421E6}"/>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58F96BE-C437-0FC1-A0B8-1141DE5A702D}"/>
              </a:ext>
            </a:extLst>
          </p:cNvPr>
          <p:cNvSpPr txBox="1"/>
          <p:nvPr/>
        </p:nvSpPr>
        <p:spPr>
          <a:xfrm>
            <a:off x="1080582" y="907252"/>
            <a:ext cx="10841996" cy="5693866"/>
          </a:xfrm>
          <a:prstGeom prst="rect">
            <a:avLst/>
          </a:prstGeom>
          <a:noFill/>
        </p:spPr>
        <p:txBody>
          <a:bodyPr wrap="square" rtlCol="0">
            <a:spAutoFit/>
          </a:bodyPr>
          <a:lstStyle/>
          <a:p>
            <a:endParaRPr lang="fr-FR" sz="1400" dirty="0"/>
          </a:p>
          <a:p>
            <a:r>
              <a:rPr lang="fr-FR" sz="2800" dirty="0">
                <a:latin typeface="Times New Roman" panose="02020603050405020304" pitchFamily="18" charset="0"/>
                <a:cs typeface="Times New Roman" panose="02020603050405020304" pitchFamily="18" charset="0"/>
              </a:rPr>
              <a:t>	Certaines de ces maladies ont exercé une </a:t>
            </a:r>
            <a:r>
              <a:rPr lang="fr-FR" sz="2800" b="1" dirty="0">
                <a:latin typeface="Times New Roman" panose="02020603050405020304" pitchFamily="18" charset="0"/>
                <a:cs typeface="Times New Roman" panose="02020603050405020304" pitchFamily="18" charset="0"/>
              </a:rPr>
              <a:t>pression sélective sur des affections génétiques. </a:t>
            </a:r>
          </a:p>
          <a:p>
            <a:endParaRPr lang="fr-FR" sz="1400" dirty="0"/>
          </a:p>
          <a:p>
            <a:r>
              <a:rPr lang="fr-FR" sz="2000" b="1" dirty="0">
                <a:solidFill>
                  <a:srgbClr val="C00000"/>
                </a:solidFill>
                <a:latin typeface="Times New Roman" panose="02020603050405020304" pitchFamily="18" charset="0"/>
                <a:cs typeface="Times New Roman" panose="02020603050405020304" pitchFamily="18" charset="0"/>
              </a:rPr>
              <a:t>La malaria (Paludisme) </a:t>
            </a:r>
            <a:r>
              <a:rPr lang="fr-FR" sz="2000" dirty="0">
                <a:latin typeface="Times New Roman" panose="02020603050405020304" pitchFamily="18" charset="0"/>
                <a:cs typeface="Times New Roman" panose="02020603050405020304" pitchFamily="18" charset="0"/>
              </a:rPr>
              <a:t>a exercé pendant des millénaires une pression sélective pour certaines affections génétiques.</a:t>
            </a:r>
          </a:p>
          <a:p>
            <a:r>
              <a:rPr lang="fr-FR" sz="2000" dirty="0">
                <a:latin typeface="Times New Roman" panose="02020603050405020304" pitchFamily="18" charset="0"/>
                <a:cs typeface="Times New Roman" panose="02020603050405020304" pitchFamily="18" charset="0"/>
              </a:rPr>
              <a:t>En effet, il existe des maladies qui se transmettent génétiquement et qui, chez les porteurs de formes hétérozygotes (un seul gène sur les deux est touché), occasionnent une résistance partielle au paludisme et donc un avantage sélectif.</a:t>
            </a:r>
          </a:p>
          <a:p>
            <a:pPr marL="342900" indent="-3429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Il en est ainsi de la </a:t>
            </a:r>
            <a:r>
              <a:rPr lang="fr-FR" sz="2000" b="1" dirty="0">
                <a:latin typeface="Times New Roman" panose="02020603050405020304" pitchFamily="18" charset="0"/>
                <a:cs typeface="Times New Roman" panose="02020603050405020304" pitchFamily="18" charset="0"/>
              </a:rPr>
              <a:t>Thalassémie</a:t>
            </a:r>
            <a:r>
              <a:rPr lang="fr-FR" sz="2000" dirty="0">
                <a:latin typeface="Times New Roman" panose="02020603050405020304" pitchFamily="18" charset="0"/>
                <a:cs typeface="Times New Roman" panose="02020603050405020304" pitchFamily="18" charset="0"/>
              </a:rPr>
              <a:t>, maladie de synthèse des chaines d’hémoglobine dans les globules rouges. Les gènes thalassémiques sont largement répandus parmi les populations occupant les bords de la Méditerranée (</a:t>
            </a:r>
            <a:r>
              <a:rPr lang="el-GR" dirty="0"/>
              <a:t>θ α ́ λ α σ σ α</a:t>
            </a:r>
            <a:r>
              <a:rPr lang="fr-FR" dirty="0"/>
              <a:t> : </a:t>
            </a:r>
            <a:r>
              <a:rPr lang="fr-FR" sz="2000" dirty="0">
                <a:latin typeface="Times New Roman" panose="02020603050405020304" pitchFamily="18" charset="0"/>
                <a:cs typeface="Times New Roman" panose="02020603050405020304" pitchFamily="18" charset="0"/>
              </a:rPr>
              <a:t>Thalassa = la </a:t>
            </a:r>
            <a:r>
              <a:rPr lang="fr-FR" sz="2000" dirty="0">
                <a:latin typeface="Times New Roman" panose="02020603050405020304" pitchFamily="18" charset="0"/>
                <a:cs typeface="Times New Roman" panose="02020603050405020304" pitchFamily="18" charset="0"/>
                <a:hlinkClick r:id="rId2" tooltip="Mer">
                  <a:extLst>
                    <a:ext uri="{A12FA001-AC4F-418D-AE19-62706E023703}">
                      <ahyp:hlinkClr xmlns:ahyp="http://schemas.microsoft.com/office/drawing/2018/hyperlinkcolor" val="tx"/>
                    </a:ext>
                  </a:extLst>
                </a:hlinkClick>
              </a:rPr>
              <a:t>mer</a:t>
            </a:r>
            <a:r>
              <a:rPr lang="fr-FR" sz="2000" dirty="0">
                <a:latin typeface="Times New Roman" panose="02020603050405020304" pitchFamily="18" charset="0"/>
                <a:cs typeface="Times New Roman" panose="02020603050405020304" pitchFamily="18" charset="0"/>
              </a:rPr>
              <a:t> en Grec ancien), en </a:t>
            </a:r>
            <a:r>
              <a:rPr lang="fr-FR" sz="2000" dirty="0">
                <a:latin typeface="Times New Roman" panose="02020603050405020304" pitchFamily="18" charset="0"/>
                <a:cs typeface="Times New Roman" panose="02020603050405020304" pitchFamily="18" charset="0"/>
                <a:hlinkClick r:id="rId3" tooltip="Corse">
                  <a:extLst>
                    <a:ext uri="{A12FA001-AC4F-418D-AE19-62706E023703}">
                      <ahyp:hlinkClr xmlns:ahyp="http://schemas.microsoft.com/office/drawing/2018/hyperlinkcolor" val="tx"/>
                    </a:ext>
                  </a:extLst>
                </a:hlinkClick>
              </a:rPr>
              <a:t>Corse</a:t>
            </a:r>
            <a:r>
              <a:rPr lang="fr-FR" sz="2000" dirty="0">
                <a:latin typeface="Times New Roman" panose="02020603050405020304" pitchFamily="18" charset="0"/>
                <a:cs typeface="Times New Roman" panose="02020603050405020304" pitchFamily="18" charset="0"/>
              </a:rPr>
              <a:t>, en </a:t>
            </a:r>
            <a:r>
              <a:rPr lang="fr-FR" sz="2000" dirty="0">
                <a:latin typeface="Times New Roman" panose="02020603050405020304" pitchFamily="18" charset="0"/>
                <a:cs typeface="Times New Roman" panose="02020603050405020304" pitchFamily="18" charset="0"/>
                <a:hlinkClick r:id="rId4" tooltip="Italie">
                  <a:extLst>
                    <a:ext uri="{A12FA001-AC4F-418D-AE19-62706E023703}">
                      <ahyp:hlinkClr xmlns:ahyp="http://schemas.microsoft.com/office/drawing/2018/hyperlinkcolor" val="tx"/>
                    </a:ext>
                  </a:extLst>
                </a:hlinkClick>
              </a:rPr>
              <a:t>Italie</a:t>
            </a:r>
            <a:r>
              <a:rPr lang="fr-FR" sz="2000" dirty="0">
                <a:latin typeface="Times New Roman" panose="02020603050405020304" pitchFamily="18" charset="0"/>
                <a:cs typeface="Times New Roman" panose="02020603050405020304" pitchFamily="18" charset="0"/>
              </a:rPr>
              <a:t> et en particulier dans le delta du </a:t>
            </a:r>
            <a:r>
              <a:rPr lang="fr-FR" sz="2000" dirty="0">
                <a:latin typeface="Times New Roman" panose="02020603050405020304" pitchFamily="18" charset="0"/>
                <a:cs typeface="Times New Roman" panose="02020603050405020304" pitchFamily="18" charset="0"/>
                <a:hlinkClick r:id="rId5" tooltip="Pô">
                  <a:extLst>
                    <a:ext uri="{A12FA001-AC4F-418D-AE19-62706E023703}">
                      <ahyp:hlinkClr xmlns:ahyp="http://schemas.microsoft.com/office/drawing/2018/hyperlinkcolor" val="tx"/>
                    </a:ext>
                  </a:extLst>
                </a:hlinkClick>
              </a:rPr>
              <a:t>Pô</a:t>
            </a:r>
            <a:r>
              <a:rPr lang="fr-FR" sz="2000" dirty="0">
                <a:latin typeface="Times New Roman" panose="02020603050405020304" pitchFamily="18" charset="0"/>
                <a:cs typeface="Times New Roman" panose="02020603050405020304" pitchFamily="18" charset="0"/>
              </a:rPr>
              <a:t>, en </a:t>
            </a:r>
            <a:r>
              <a:rPr lang="fr-FR" sz="2000" dirty="0">
                <a:latin typeface="Times New Roman" panose="02020603050405020304" pitchFamily="18" charset="0"/>
                <a:cs typeface="Times New Roman" panose="02020603050405020304" pitchFamily="18" charset="0"/>
                <a:hlinkClick r:id="rId6" tooltip="Sardaigne">
                  <a:extLst>
                    <a:ext uri="{A12FA001-AC4F-418D-AE19-62706E023703}">
                      <ahyp:hlinkClr xmlns:ahyp="http://schemas.microsoft.com/office/drawing/2018/hyperlinkcolor" val="tx"/>
                    </a:ext>
                  </a:extLst>
                </a:hlinkClick>
              </a:rPr>
              <a:t>Sardaigne</a:t>
            </a:r>
            <a:r>
              <a:rPr lang="fr-FR" sz="2000" dirty="0">
                <a:latin typeface="Times New Roman" panose="02020603050405020304" pitchFamily="18" charset="0"/>
                <a:cs typeface="Times New Roman" panose="02020603050405020304" pitchFamily="18" charset="0"/>
              </a:rPr>
              <a:t>, en </a:t>
            </a:r>
            <a:r>
              <a:rPr lang="fr-FR" sz="2000" dirty="0">
                <a:latin typeface="Times New Roman" panose="02020603050405020304" pitchFamily="18" charset="0"/>
                <a:cs typeface="Times New Roman" panose="02020603050405020304" pitchFamily="18" charset="0"/>
                <a:hlinkClick r:id="rId7" tooltip="Sicile">
                  <a:extLst>
                    <a:ext uri="{A12FA001-AC4F-418D-AE19-62706E023703}">
                      <ahyp:hlinkClr xmlns:ahyp="http://schemas.microsoft.com/office/drawing/2018/hyperlinkcolor" val="tx"/>
                    </a:ext>
                  </a:extLst>
                </a:hlinkClick>
              </a:rPr>
              <a:t>Sicile</a:t>
            </a:r>
            <a:r>
              <a:rPr lang="fr-FR" sz="2000" dirty="0">
                <a:latin typeface="Times New Roman" panose="02020603050405020304" pitchFamily="18" charset="0"/>
                <a:cs typeface="Times New Roman" panose="02020603050405020304" pitchFamily="18" charset="0"/>
              </a:rPr>
              <a:t> ; en </a:t>
            </a:r>
            <a:r>
              <a:rPr lang="fr-FR" sz="2000" dirty="0">
                <a:latin typeface="Times New Roman" panose="02020603050405020304" pitchFamily="18" charset="0"/>
                <a:cs typeface="Times New Roman" panose="02020603050405020304" pitchFamily="18" charset="0"/>
                <a:hlinkClick r:id="rId8" tooltip="Grèce">
                  <a:extLst>
                    <a:ext uri="{A12FA001-AC4F-418D-AE19-62706E023703}">
                      <ahyp:hlinkClr xmlns:ahyp="http://schemas.microsoft.com/office/drawing/2018/hyperlinkcolor" val="tx"/>
                    </a:ext>
                  </a:extLst>
                </a:hlinkClick>
              </a:rPr>
              <a:t>Grèce</a:t>
            </a:r>
            <a:r>
              <a:rPr lang="fr-FR" sz="2000" dirty="0">
                <a:latin typeface="Times New Roman" panose="02020603050405020304" pitchFamily="18" charset="0"/>
                <a:cs typeface="Times New Roman" panose="02020603050405020304" pitchFamily="18" charset="0"/>
              </a:rPr>
              <a:t>, en Crète, à </a:t>
            </a:r>
            <a:r>
              <a:rPr lang="fr-FR" sz="2000" dirty="0">
                <a:latin typeface="Times New Roman" panose="02020603050405020304" pitchFamily="18" charset="0"/>
                <a:cs typeface="Times New Roman" panose="02020603050405020304" pitchFamily="18" charset="0"/>
                <a:hlinkClick r:id="rId9" tooltip="Chypre (pays)">
                  <a:extLst>
                    <a:ext uri="{A12FA001-AC4F-418D-AE19-62706E023703}">
                      <ahyp:hlinkClr xmlns:ahyp="http://schemas.microsoft.com/office/drawing/2018/hyperlinkcolor" val="tx"/>
                    </a:ext>
                  </a:extLst>
                </a:hlinkClick>
              </a:rPr>
              <a:t>Chypre</a:t>
            </a:r>
            <a:r>
              <a:rPr lang="fr-FR" sz="2000" dirty="0">
                <a:latin typeface="Times New Roman" panose="02020603050405020304" pitchFamily="18" charset="0"/>
                <a:cs typeface="Times New Roman" panose="02020603050405020304" pitchFamily="18" charset="0"/>
              </a:rPr>
              <a:t> au </a:t>
            </a:r>
            <a:r>
              <a:rPr lang="fr-FR" sz="2000" dirty="0">
                <a:latin typeface="Times New Roman" panose="02020603050405020304" pitchFamily="18" charset="0"/>
                <a:cs typeface="Times New Roman" panose="02020603050405020304" pitchFamily="18" charset="0"/>
                <a:hlinkClick r:id="rId10" tooltip="Liban">
                  <a:extLst>
                    <a:ext uri="{A12FA001-AC4F-418D-AE19-62706E023703}">
                      <ahyp:hlinkClr xmlns:ahyp="http://schemas.microsoft.com/office/drawing/2018/hyperlinkcolor" val="tx"/>
                    </a:ext>
                  </a:extLst>
                </a:hlinkClick>
              </a:rPr>
              <a:t>Liban</a:t>
            </a:r>
            <a:r>
              <a:rPr lang="fr-FR" sz="2000" dirty="0">
                <a:latin typeface="Times New Roman" panose="02020603050405020304" pitchFamily="18" charset="0"/>
                <a:cs typeface="Times New Roman" panose="02020603050405020304" pitchFamily="18" charset="0"/>
              </a:rPr>
              <a:t>, en </a:t>
            </a:r>
            <a:r>
              <a:rPr lang="fr-FR" sz="2000" dirty="0">
                <a:latin typeface="Times New Roman" panose="02020603050405020304" pitchFamily="18" charset="0"/>
                <a:cs typeface="Times New Roman" panose="02020603050405020304" pitchFamily="18" charset="0"/>
                <a:hlinkClick r:id="rId11" tooltip="Syrie">
                  <a:extLst>
                    <a:ext uri="{A12FA001-AC4F-418D-AE19-62706E023703}">
                      <ahyp:hlinkClr xmlns:ahyp="http://schemas.microsoft.com/office/drawing/2018/hyperlinkcolor" val="tx"/>
                    </a:ext>
                  </a:extLst>
                </a:hlinkClick>
              </a:rPr>
              <a:t>Syrie</a:t>
            </a:r>
            <a:r>
              <a:rPr lang="fr-FR" sz="2000" dirty="0">
                <a:latin typeface="Times New Roman" panose="02020603050405020304" pitchFamily="18" charset="0"/>
                <a:cs typeface="Times New Roman" panose="02020603050405020304" pitchFamily="18" charset="0"/>
              </a:rPr>
              <a:t> et en </a:t>
            </a:r>
            <a:r>
              <a:rPr lang="fr-FR" sz="2000" dirty="0">
                <a:latin typeface="Times New Roman" panose="02020603050405020304" pitchFamily="18" charset="0"/>
                <a:cs typeface="Times New Roman" panose="02020603050405020304" pitchFamily="18" charset="0"/>
                <a:hlinkClick r:id="rId12" tooltip="Turquie">
                  <a:extLst>
                    <a:ext uri="{A12FA001-AC4F-418D-AE19-62706E023703}">
                      <ahyp:hlinkClr xmlns:ahyp="http://schemas.microsoft.com/office/drawing/2018/hyperlinkcolor" val="tx"/>
                    </a:ext>
                  </a:extLst>
                </a:hlinkClick>
              </a:rPr>
              <a:t>Turquie</a:t>
            </a:r>
            <a:r>
              <a:rPr lang="fr-FR" sz="20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Il existe d’autres maladies génétiques dont le développement est lié à cet avantage sélectif par rapport au paludisme. Citons la </a:t>
            </a:r>
            <a:r>
              <a:rPr lang="fr-FR" sz="2000" b="1" dirty="0">
                <a:latin typeface="Times New Roman" panose="02020603050405020304" pitchFamily="18" charset="0"/>
                <a:cs typeface="Times New Roman" panose="02020603050405020304" pitchFamily="18" charset="0"/>
              </a:rPr>
              <a:t>Drépanocytose</a:t>
            </a:r>
            <a:r>
              <a:rPr lang="fr-FR" sz="2000" dirty="0">
                <a:latin typeface="Times New Roman" panose="02020603050405020304" pitchFamily="18" charset="0"/>
                <a:cs typeface="Times New Roman" panose="02020603050405020304" pitchFamily="18" charset="0"/>
              </a:rPr>
              <a:t>, maladie de la structure de l’hémoglobine qui elle aussi, dans les formes dites mineures protège partiellement contre le paludisme. Elle est en France la plus fréquente des maladies génétiques.</a:t>
            </a:r>
          </a:p>
        </p:txBody>
      </p:sp>
      <p:sp>
        <p:nvSpPr>
          <p:cNvPr id="3" name="ZoneTexte 2">
            <a:extLst>
              <a:ext uri="{FF2B5EF4-FFF2-40B4-BE49-F238E27FC236}">
                <a16:creationId xmlns:a16="http://schemas.microsoft.com/office/drawing/2014/main" id="{54673614-DBEB-C75B-54DA-6A56A0097376}"/>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119FF3A8-CCF1-4BB7-709B-413CE5FACF57}"/>
              </a:ext>
            </a:extLst>
          </p:cNvPr>
          <p:cNvSpPr>
            <a:spLocks noGrp="1"/>
          </p:cNvSpPr>
          <p:nvPr>
            <p:ph type="sldNum" sz="quarter" idx="12"/>
          </p:nvPr>
        </p:nvSpPr>
        <p:spPr/>
        <p:txBody>
          <a:bodyPr/>
          <a:lstStyle/>
          <a:p>
            <a:fld id="{5AE9D81B-91BB-401D-B233-9DA72B7E232A}" type="slidenum">
              <a:rPr lang="fr-FR" smtClean="0"/>
              <a:t>19</a:t>
            </a:fld>
            <a:endParaRPr lang="fr-FR"/>
          </a:p>
        </p:txBody>
      </p:sp>
      <p:sp>
        <p:nvSpPr>
          <p:cNvPr id="4" name="ZoneTexte 3">
            <a:extLst>
              <a:ext uri="{FF2B5EF4-FFF2-40B4-BE49-F238E27FC236}">
                <a16:creationId xmlns:a16="http://schemas.microsoft.com/office/drawing/2014/main" id="{ED342171-D9ED-9B1B-0F1D-C9125EB44BA1}"/>
              </a:ext>
            </a:extLst>
          </p:cNvPr>
          <p:cNvSpPr txBox="1"/>
          <p:nvPr/>
        </p:nvSpPr>
        <p:spPr>
          <a:xfrm>
            <a:off x="1842406" y="518492"/>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206760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8AE0708-DA11-65E9-4F3D-9576A11C8F02}"/>
              </a:ext>
            </a:extLst>
          </p:cNvPr>
          <p:cNvSpPr txBox="1"/>
          <p:nvPr/>
        </p:nvSpPr>
        <p:spPr>
          <a:xfrm>
            <a:off x="1142649" y="1524258"/>
            <a:ext cx="10657465" cy="4401205"/>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Je vais donc vous parler de </a:t>
            </a:r>
            <a:r>
              <a:rPr lang="fr-FR" sz="2800" b="1" dirty="0">
                <a:latin typeface="Times New Roman" panose="02020603050405020304" pitchFamily="18" charset="0"/>
                <a:cs typeface="Times New Roman" panose="02020603050405020304" pitchFamily="18" charset="0"/>
              </a:rPr>
              <a:t>l’histoire des maladies infectieuses à travers les âges et de la façon dont on peut s’en protéger.</a:t>
            </a:r>
          </a:p>
          <a:p>
            <a:endParaRPr lang="fr-FR" sz="2800" b="1" dirty="0">
              <a:latin typeface="Times New Roman" panose="02020603050405020304" pitchFamily="18" charset="0"/>
              <a:cs typeface="Times New Roman" panose="02020603050405020304" pitchFamily="18" charset="0"/>
            </a:endParaRPr>
          </a:p>
          <a:p>
            <a:r>
              <a:rPr lang="fr-FR" sz="2800" b="1" dirty="0">
                <a:latin typeface="Times New Roman" panose="02020603050405020304" pitchFamily="18" charset="0"/>
                <a:cs typeface="Times New Roman" panose="02020603050405020304" pitchFamily="18" charset="0"/>
              </a:rPr>
              <a:t>Mais avant tout je voudrais situer cette histoire dans le temps.</a:t>
            </a:r>
            <a:endParaRPr lang="fr-FR" sz="2800" kern="100" dirty="0">
              <a:latin typeface="Linux Libertine"/>
              <a:cs typeface="Times New Roman" panose="02020603050405020304" pitchFamily="18" charset="0"/>
            </a:endParaRPr>
          </a:p>
          <a:p>
            <a:r>
              <a:rPr lang="fr-FR" sz="2800" kern="100" dirty="0">
                <a:latin typeface="Linux Libertine"/>
                <a:cs typeface="Times New Roman" panose="02020603050405020304" pitchFamily="18" charset="0"/>
              </a:rPr>
              <a:t>Même s’il  est bien évident que les maladies infectieuses existaient au néolithique et au paléolithique (traces sur fossiles de tuberculose en Anatolie, ou d’ostéites en Italie), </a:t>
            </a:r>
            <a:r>
              <a:rPr lang="fr-FR" sz="2800" u="sng" kern="100" dirty="0">
                <a:latin typeface="Linux Libertine"/>
                <a:cs typeface="Times New Roman" panose="02020603050405020304" pitchFamily="18" charset="0"/>
              </a:rPr>
              <a:t>je la ferai débuter dans l’antiquité, après l’apparition de l’écriture qui a permis la description des maladies, de leur caractère épidémique et de leur retentissement sur les populations.</a:t>
            </a:r>
            <a:endParaRPr lang="fr-FR" sz="2800" u="sng" dirty="0">
              <a:latin typeface="Times New Roman" panose="02020603050405020304" pitchFamily="18"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F6249DAA-92FA-E10F-87BA-6B6B8856A487}"/>
              </a:ext>
            </a:extLst>
          </p:cNvPr>
          <p:cNvSpPr>
            <a:spLocks noGrp="1"/>
          </p:cNvSpPr>
          <p:nvPr>
            <p:ph type="sldNum" sz="quarter" idx="12"/>
          </p:nvPr>
        </p:nvSpPr>
        <p:spPr/>
        <p:txBody>
          <a:bodyPr/>
          <a:lstStyle/>
          <a:p>
            <a:fld id="{5AE9D81B-91BB-401D-B233-9DA72B7E232A}" type="slidenum">
              <a:rPr lang="fr-FR" smtClean="0"/>
              <a:t>2</a:t>
            </a:fld>
            <a:endParaRPr lang="fr-FR"/>
          </a:p>
        </p:txBody>
      </p:sp>
    </p:spTree>
    <p:extLst>
      <p:ext uri="{BB962C8B-B14F-4D97-AF65-F5344CB8AC3E}">
        <p14:creationId xmlns:p14="http://schemas.microsoft.com/office/powerpoint/2010/main" val="2119842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003CB-B432-3BB7-034A-2DF665E4CEB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47BF0AA-15CE-92FA-C542-AFC40EB2920B}"/>
              </a:ext>
            </a:extLst>
          </p:cNvPr>
          <p:cNvSpPr txBox="1"/>
          <p:nvPr/>
        </p:nvSpPr>
        <p:spPr>
          <a:xfrm>
            <a:off x="2005781" y="1276584"/>
            <a:ext cx="9773264" cy="800219"/>
          </a:xfrm>
          <a:prstGeom prst="rect">
            <a:avLst/>
          </a:prstGeom>
          <a:noFill/>
        </p:spPr>
        <p:txBody>
          <a:bodyPr wrap="square" rtlCol="0">
            <a:spAutoFit/>
          </a:bodyPr>
          <a:lstStyle/>
          <a:p>
            <a:r>
              <a:rPr lang="fr-FR" sz="2800" b="1" dirty="0">
                <a:solidFill>
                  <a:srgbClr val="212121"/>
                </a:solidFill>
                <a:latin typeface="Linux Libertine"/>
              </a:rPr>
              <a:t>La mortalité infantile avant l’ère pasteurienne </a:t>
            </a:r>
            <a:endParaRPr lang="fr-FR" sz="2800" b="1" i="0" dirty="0">
              <a:solidFill>
                <a:srgbClr val="212121"/>
              </a:solidFill>
              <a:effectLst/>
              <a:latin typeface="Linux Libertine"/>
            </a:endParaRPr>
          </a:p>
          <a:p>
            <a:endParaRPr lang="fr-FR" dirty="0"/>
          </a:p>
        </p:txBody>
      </p:sp>
      <p:sp>
        <p:nvSpPr>
          <p:cNvPr id="3" name="ZoneTexte 2">
            <a:extLst>
              <a:ext uri="{FF2B5EF4-FFF2-40B4-BE49-F238E27FC236}">
                <a16:creationId xmlns:a16="http://schemas.microsoft.com/office/drawing/2014/main" id="{8F0A04FA-FD29-AB2C-1FED-B56A923AFB17}"/>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12" name="ZoneTexte 11">
            <a:extLst>
              <a:ext uri="{FF2B5EF4-FFF2-40B4-BE49-F238E27FC236}">
                <a16:creationId xmlns:a16="http://schemas.microsoft.com/office/drawing/2014/main" id="{132855BA-FEAC-6D9D-195A-B2BD469B5DC6}"/>
              </a:ext>
            </a:extLst>
          </p:cNvPr>
          <p:cNvSpPr txBox="1"/>
          <p:nvPr/>
        </p:nvSpPr>
        <p:spPr>
          <a:xfrm>
            <a:off x="838200" y="2076803"/>
            <a:ext cx="10844981" cy="4524315"/>
          </a:xfrm>
          <a:prstGeom prst="rect">
            <a:avLst/>
          </a:prstGeom>
          <a:noFill/>
        </p:spPr>
        <p:txBody>
          <a:bodyPr wrap="square">
            <a:spAutoFit/>
          </a:bodyPr>
          <a:lstStyle/>
          <a:p>
            <a:r>
              <a:rPr lang="fr-FR" dirty="0">
                <a:latin typeface="Linux Libertine"/>
              </a:rPr>
              <a:t>En France des études menées à partir de registres paroissiaux en zone rurale de 1740 à 1789, montrent  que </a:t>
            </a:r>
            <a:r>
              <a:rPr lang="fr-FR" b="1" dirty="0">
                <a:latin typeface="Linux Libertine"/>
              </a:rPr>
              <a:t>près d'un enfant sur deux n'arrive pas à vivre cinq ans.</a:t>
            </a:r>
          </a:p>
          <a:p>
            <a:r>
              <a:rPr lang="fr-FR" dirty="0">
                <a:latin typeface="Linux Libertine"/>
              </a:rPr>
              <a:t>Mais la mortalité infantile ne touche pas que la ruralité. Des 6 enfants que Louis XIV a eus avec Marie-Thérèse d’Autriche un seul a survécu, le premier,</a:t>
            </a:r>
          </a:p>
          <a:p>
            <a:pPr marL="285750" indent="-285750">
              <a:buFont typeface="Arial" panose="020B0604020202020204" pitchFamily="34" charset="0"/>
              <a:buChar char="•"/>
            </a:pPr>
            <a:endParaRPr lang="fr-FR" dirty="0">
              <a:latin typeface="Linux Libertine"/>
            </a:endParaRPr>
          </a:p>
          <a:p>
            <a:pPr marL="285750" indent="-285750">
              <a:buFont typeface="Arial" panose="020B0604020202020204" pitchFamily="34" charset="0"/>
              <a:buChar char="•"/>
            </a:pPr>
            <a:r>
              <a:rPr lang="fr-FR" dirty="0">
                <a:latin typeface="Linux Libertine"/>
              </a:rPr>
              <a:t>Trois grands types de maladies frappent les jeunes enfants :</a:t>
            </a:r>
          </a:p>
          <a:p>
            <a:pPr marL="285750" indent="-285750">
              <a:buFont typeface="Arial" panose="020B0604020202020204" pitchFamily="34" charset="0"/>
              <a:buChar char="•"/>
            </a:pPr>
            <a:endParaRPr lang="fr-FR" dirty="0">
              <a:latin typeface="Linux Libertine"/>
            </a:endParaRPr>
          </a:p>
          <a:p>
            <a:pPr marL="742950" lvl="1" indent="-285750">
              <a:buFont typeface="Courier New" panose="02070309020205020404" pitchFamily="49" charset="0"/>
              <a:buChar char="o"/>
            </a:pPr>
            <a:r>
              <a:rPr lang="fr-FR" dirty="0">
                <a:latin typeface="Linux Libertine"/>
              </a:rPr>
              <a:t>les </a:t>
            </a:r>
            <a:r>
              <a:rPr lang="fr-FR" u="sng" dirty="0">
                <a:latin typeface="Linux Libertine"/>
              </a:rPr>
              <a:t>maladies digestives </a:t>
            </a:r>
            <a:r>
              <a:rPr lang="fr-FR" dirty="0">
                <a:latin typeface="Linux Libertine"/>
              </a:rPr>
              <a:t>comme la gastro-entérite. Elles sévissent surtout en été. Provoquant des diarrhées, elles conduisent à la mort ou à une perte sévère de poids. Le pic de fréquence se situe au moment su sevrage,</a:t>
            </a:r>
          </a:p>
          <a:p>
            <a:pPr marL="742950" lvl="1" indent="-285750">
              <a:buFont typeface="Courier New" panose="02070309020205020404" pitchFamily="49" charset="0"/>
              <a:buChar char="o"/>
            </a:pPr>
            <a:endParaRPr lang="fr-FR" dirty="0">
              <a:latin typeface="Linux Libertine"/>
            </a:endParaRPr>
          </a:p>
          <a:p>
            <a:pPr marL="742950" lvl="1" indent="-285750">
              <a:buFont typeface="Courier New" panose="02070309020205020404" pitchFamily="49" charset="0"/>
              <a:buChar char="o"/>
            </a:pPr>
            <a:r>
              <a:rPr lang="fr-FR" dirty="0">
                <a:latin typeface="Linux Libertine"/>
              </a:rPr>
              <a:t>les </a:t>
            </a:r>
            <a:r>
              <a:rPr lang="fr-FR" u="sng" dirty="0">
                <a:latin typeface="Linux Libertine"/>
              </a:rPr>
              <a:t>maladies respiratoires </a:t>
            </a:r>
            <a:r>
              <a:rPr lang="fr-FR" dirty="0">
                <a:latin typeface="Linux Libertine"/>
              </a:rPr>
              <a:t>au rang desquelles figurent les pneumonies, les bronchites, les pleurésies, les formes tuberculeuses (primo-infection, méningite tuberculeuse). Elles frappent davantage en hiver ;</a:t>
            </a:r>
          </a:p>
          <a:p>
            <a:pPr marL="742950" lvl="1" indent="-285750">
              <a:buFont typeface="Courier New" panose="02070309020205020404" pitchFamily="49" charset="0"/>
              <a:buChar char="o"/>
            </a:pPr>
            <a:endParaRPr lang="fr-FR" dirty="0">
              <a:latin typeface="Linux Libertine"/>
            </a:endParaRPr>
          </a:p>
          <a:p>
            <a:pPr marL="742950" lvl="1" indent="-285750">
              <a:buFont typeface="Courier New" panose="02070309020205020404" pitchFamily="49" charset="0"/>
              <a:buChar char="o"/>
            </a:pPr>
            <a:r>
              <a:rPr lang="fr-FR" dirty="0">
                <a:latin typeface="Linux Libertine"/>
              </a:rPr>
              <a:t>les </a:t>
            </a:r>
            <a:r>
              <a:rPr lang="fr-FR" u="sng" dirty="0">
                <a:latin typeface="Linux Libertine"/>
              </a:rPr>
              <a:t>maladies épidémiques </a:t>
            </a:r>
            <a:r>
              <a:rPr lang="fr-FR" dirty="0">
                <a:latin typeface="Linux Libertine"/>
              </a:rPr>
              <a:t>qui regroupent la rougeole, la diphtérie, la dysenterie...</a:t>
            </a:r>
          </a:p>
        </p:txBody>
      </p:sp>
      <p:sp>
        <p:nvSpPr>
          <p:cNvPr id="5" name="Espace réservé du numéro de diapositive 4">
            <a:extLst>
              <a:ext uri="{FF2B5EF4-FFF2-40B4-BE49-F238E27FC236}">
                <a16:creationId xmlns:a16="http://schemas.microsoft.com/office/drawing/2014/main" id="{8A1873C7-ADF6-CFB7-90E8-C3250BC39FF7}"/>
              </a:ext>
            </a:extLst>
          </p:cNvPr>
          <p:cNvSpPr>
            <a:spLocks noGrp="1"/>
          </p:cNvSpPr>
          <p:nvPr>
            <p:ph type="sldNum" sz="quarter" idx="12"/>
          </p:nvPr>
        </p:nvSpPr>
        <p:spPr/>
        <p:txBody>
          <a:bodyPr/>
          <a:lstStyle/>
          <a:p>
            <a:fld id="{5AE9D81B-91BB-401D-B233-9DA72B7E232A}" type="slidenum">
              <a:rPr lang="fr-FR" smtClean="0"/>
              <a:t>20</a:t>
            </a:fld>
            <a:endParaRPr lang="fr-FR"/>
          </a:p>
        </p:txBody>
      </p:sp>
      <p:sp>
        <p:nvSpPr>
          <p:cNvPr id="4" name="ZoneTexte 3">
            <a:extLst>
              <a:ext uri="{FF2B5EF4-FFF2-40B4-BE49-F238E27FC236}">
                <a16:creationId xmlns:a16="http://schemas.microsoft.com/office/drawing/2014/main" id="{DD9AEA7A-9A2E-CF26-F8A6-2597A4C596BB}"/>
              </a:ext>
            </a:extLst>
          </p:cNvPr>
          <p:cNvSpPr txBox="1"/>
          <p:nvPr/>
        </p:nvSpPr>
        <p:spPr>
          <a:xfrm>
            <a:off x="1842406" y="518492"/>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3920813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5631C4-4336-0668-0B8A-83D0F1A5AA1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3F03D90-FACF-DFFE-FB51-6F5C6416E6CB}"/>
              </a:ext>
            </a:extLst>
          </p:cNvPr>
          <p:cNvSpPr txBox="1"/>
          <p:nvPr/>
        </p:nvSpPr>
        <p:spPr>
          <a:xfrm>
            <a:off x="680183" y="1588803"/>
            <a:ext cx="11277599" cy="4832092"/>
          </a:xfrm>
          <a:prstGeom prst="rect">
            <a:avLst/>
          </a:prstGeom>
          <a:noFill/>
        </p:spPr>
        <p:txBody>
          <a:bodyPr wrap="square" rtlCol="0">
            <a:spAutoFit/>
          </a:bodyPr>
          <a:lstStyle/>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ce que nous savons des maladies infectieuses, telles qu’elles ont été rapportées par les auteurs et les médecins de l’antiquité et jusqu’à la fin du XIX siècle, </a:t>
            </a:r>
          </a:p>
          <a:p>
            <a:pPr marL="285750" indent="-285750">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Découverte de la </a:t>
            </a:r>
            <a:r>
              <a:rPr lang="fr-FR" sz="2800" b="1" dirty="0">
                <a:latin typeface="Times New Roman" panose="02020603050405020304" pitchFamily="18" charset="0"/>
                <a:cs typeface="Times New Roman" panose="02020603050405020304" pitchFamily="18" charset="0"/>
              </a:rPr>
              <a:t>vaccination</a:t>
            </a:r>
            <a:r>
              <a:rPr lang="fr-FR" sz="28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la </a:t>
            </a:r>
            <a:r>
              <a:rPr lang="fr-FR" sz="2800" b="1" dirty="0">
                <a:solidFill>
                  <a:schemeClr val="bg1">
                    <a:lumMod val="85000"/>
                  </a:schemeClr>
                </a:solidFill>
                <a:latin typeface="Times New Roman" panose="02020603050405020304" pitchFamily="18" charset="0"/>
                <a:cs typeface="Times New Roman" panose="02020603050405020304" pitchFamily="18" charset="0"/>
              </a:rPr>
              <a:t>théorie microbienne</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Les agents infectieux</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Des moyens qui ont découlé de ces découvertes pour lutter contre ces affections.</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Je vous parlerai aussi, bien sûr, des </a:t>
            </a:r>
            <a:r>
              <a:rPr lang="fr-FR" sz="2800" b="1" dirty="0">
                <a:solidFill>
                  <a:schemeClr val="bg1">
                    <a:lumMod val="85000"/>
                  </a:schemeClr>
                </a:solidFill>
                <a:latin typeface="Times New Roman" panose="02020603050405020304" pitchFamily="18" charset="0"/>
                <a:cs typeface="Times New Roman" panose="02020603050405020304" pitchFamily="18" charset="0"/>
              </a:rPr>
              <a:t>conséquences</a:t>
            </a:r>
            <a:r>
              <a:rPr lang="fr-FR" sz="2800" dirty="0">
                <a:solidFill>
                  <a:schemeClr val="bg1">
                    <a:lumMod val="85000"/>
                  </a:schemeClr>
                </a:solidFill>
                <a:latin typeface="Times New Roman" panose="02020603050405020304" pitchFamily="18" charset="0"/>
                <a:cs typeface="Times New Roman" panose="02020603050405020304" pitchFamily="18" charset="0"/>
              </a:rPr>
              <a:t> des mesures préventives et thérapeutiques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mortalité infantile </a:t>
            </a:r>
            <a:r>
              <a:rPr lang="fr-FR" sz="2800" dirty="0">
                <a:solidFill>
                  <a:schemeClr val="bg1">
                    <a:lumMod val="85000"/>
                  </a:schemeClr>
                </a:solidFill>
                <a:latin typeface="Times New Roman" panose="02020603050405020304" pitchFamily="18" charset="0"/>
                <a:cs typeface="Times New Roman" panose="02020603050405020304" pitchFamily="18" charset="0"/>
              </a:rPr>
              <a:t>et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croissance exponentielle de la population mondiale</a:t>
            </a:r>
            <a:r>
              <a:rPr lang="fr-FR" sz="2800" dirty="0">
                <a:solidFill>
                  <a:schemeClr val="bg1">
                    <a:lumMod val="85000"/>
                  </a:schemeClr>
                </a:solidFill>
                <a:latin typeface="Times New Roman" panose="02020603050405020304" pitchFamily="18" charset="0"/>
                <a:cs typeface="Times New Roman" panose="02020603050405020304" pitchFamily="18" charset="0"/>
              </a:rPr>
              <a:t>.</a:t>
            </a:r>
          </a:p>
        </p:txBody>
      </p:sp>
      <p:sp>
        <p:nvSpPr>
          <p:cNvPr id="5" name="Espace réservé du numéro de diapositive 4">
            <a:extLst>
              <a:ext uri="{FF2B5EF4-FFF2-40B4-BE49-F238E27FC236}">
                <a16:creationId xmlns:a16="http://schemas.microsoft.com/office/drawing/2014/main" id="{3FCA4052-E52B-B40C-0266-8E69F270A9EF}"/>
              </a:ext>
            </a:extLst>
          </p:cNvPr>
          <p:cNvSpPr>
            <a:spLocks noGrp="1"/>
          </p:cNvSpPr>
          <p:nvPr>
            <p:ph type="sldNum" sz="quarter" idx="12"/>
          </p:nvPr>
        </p:nvSpPr>
        <p:spPr/>
        <p:txBody>
          <a:bodyPr/>
          <a:lstStyle/>
          <a:p>
            <a:fld id="{5AE9D81B-91BB-401D-B233-9DA72B7E232A}" type="slidenum">
              <a:rPr lang="fr-FR" smtClean="0"/>
              <a:t>21</a:t>
            </a:fld>
            <a:endParaRPr lang="fr-FR"/>
          </a:p>
        </p:txBody>
      </p:sp>
      <p:sp>
        <p:nvSpPr>
          <p:cNvPr id="3" name="ZoneTexte 2">
            <a:extLst>
              <a:ext uri="{FF2B5EF4-FFF2-40B4-BE49-F238E27FC236}">
                <a16:creationId xmlns:a16="http://schemas.microsoft.com/office/drawing/2014/main" id="{22A78D74-09D3-DCAE-89F4-D8350992C790}"/>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a:t>
            </a:r>
            <a:r>
              <a:rPr lang="fr-FR" sz="1100" b="1" kern="100" dirty="0" err="1">
                <a:effectLst/>
                <a:latin typeface="Linux Libertine"/>
                <a:ea typeface="Times New Roman" panose="02020603050405020304" pitchFamily="18" charset="0"/>
                <a:cs typeface="Times New Roman" panose="02020603050405020304" pitchFamily="18" charset="0"/>
              </a:rPr>
              <a:t>La,vaccination</a:t>
            </a:r>
            <a:endParaRPr lang="fr-FR" sz="1100" b="1" kern="100" dirty="0">
              <a:effectLst/>
              <a:latin typeface="Linux Libertine"/>
              <a:ea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EB5DFBF-6C0F-788C-FE01-D2BB9059DEAE}"/>
              </a:ext>
            </a:extLst>
          </p:cNvPr>
          <p:cNvSpPr txBox="1"/>
          <p:nvPr/>
        </p:nvSpPr>
        <p:spPr>
          <a:xfrm>
            <a:off x="1878898" y="766550"/>
            <a:ext cx="9825468" cy="861774"/>
          </a:xfrm>
          <a:prstGeom prst="rect">
            <a:avLst/>
          </a:prstGeom>
          <a:noFill/>
        </p:spPr>
        <p:txBody>
          <a:bodyPr wrap="square" rtlCol="0">
            <a:spAutoFit/>
          </a:bodyPr>
          <a:lstStyle/>
          <a:p>
            <a:r>
              <a:rPr lang="fr-FR" sz="3200" b="1" dirty="0">
                <a:solidFill>
                  <a:schemeClr val="accent2">
                    <a:lumMod val="75000"/>
                  </a:schemeClr>
                </a:solidFill>
                <a:latin typeface="Times New Roman" panose="02020603050405020304" pitchFamily="18" charset="0"/>
                <a:cs typeface="Times New Roman" panose="02020603050405020304" pitchFamily="18" charset="0"/>
              </a:rPr>
              <a:t>La deuxième période : fin XVIIIème siècle à nos jours</a:t>
            </a:r>
          </a:p>
          <a:p>
            <a:endParaRPr lang="fr-FR" sz="1600" dirty="0"/>
          </a:p>
        </p:txBody>
      </p:sp>
    </p:spTree>
    <p:extLst>
      <p:ext uri="{BB962C8B-B14F-4D97-AF65-F5344CB8AC3E}">
        <p14:creationId xmlns:p14="http://schemas.microsoft.com/office/powerpoint/2010/main" val="762251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a:t>
            </a:r>
            <a:r>
              <a:rPr lang="fr-FR" sz="1100" b="1" kern="100" dirty="0" err="1">
                <a:effectLst/>
                <a:latin typeface="Linux Libertine"/>
                <a:ea typeface="Times New Roman" panose="02020603050405020304" pitchFamily="18" charset="0"/>
                <a:cs typeface="Times New Roman" panose="02020603050405020304" pitchFamily="18" charset="0"/>
              </a:rPr>
              <a:t>La,vaccination</a:t>
            </a:r>
            <a:endParaRPr lang="fr-FR" sz="1100" b="1" kern="100" dirty="0">
              <a:effectLst/>
              <a:latin typeface="Linux Libertine"/>
              <a:ea typeface="Times New Roman" panose="02020603050405020304" pitchFamily="18" charset="0"/>
              <a:cs typeface="Times New Roman" panose="02020603050405020304" pitchFamily="18" charset="0"/>
            </a:endParaRPr>
          </a:p>
        </p:txBody>
      </p:sp>
      <p:pic>
        <p:nvPicPr>
          <p:cNvPr id="8" name="Image 7">
            <a:extLst>
              <a:ext uri="{FF2B5EF4-FFF2-40B4-BE49-F238E27FC236}">
                <a16:creationId xmlns:a16="http://schemas.microsoft.com/office/drawing/2014/main" id="{DD931ED8-7D76-C88A-BF8F-936E7C95EF97}"/>
              </a:ext>
            </a:extLst>
          </p:cNvPr>
          <p:cNvPicPr>
            <a:picLocks noChangeAspect="1"/>
          </p:cNvPicPr>
          <p:nvPr/>
        </p:nvPicPr>
        <p:blipFill>
          <a:blip r:embed="rId2"/>
          <a:stretch>
            <a:fillRect/>
          </a:stretch>
        </p:blipFill>
        <p:spPr>
          <a:xfrm>
            <a:off x="6416719" y="2128043"/>
            <a:ext cx="5598300" cy="3704323"/>
          </a:xfrm>
          <a:prstGeom prst="rect">
            <a:avLst/>
          </a:prstGeom>
        </p:spPr>
      </p:pic>
      <p:sp>
        <p:nvSpPr>
          <p:cNvPr id="9" name="ZoneTexte 8">
            <a:extLst>
              <a:ext uri="{FF2B5EF4-FFF2-40B4-BE49-F238E27FC236}">
                <a16:creationId xmlns:a16="http://schemas.microsoft.com/office/drawing/2014/main" id="{69870692-6596-8E82-EF91-43F91DACBA8B}"/>
              </a:ext>
            </a:extLst>
          </p:cNvPr>
          <p:cNvSpPr txBox="1"/>
          <p:nvPr/>
        </p:nvSpPr>
        <p:spPr>
          <a:xfrm>
            <a:off x="428875" y="1625713"/>
            <a:ext cx="5667125" cy="4708981"/>
          </a:xfrm>
          <a:prstGeom prst="rect">
            <a:avLst/>
          </a:prstGeom>
          <a:noFill/>
        </p:spPr>
        <p:txBody>
          <a:bodyPr wrap="square" rtlCol="0">
            <a:spAutoFit/>
          </a:bodyPr>
          <a:lstStyle/>
          <a:p>
            <a:r>
              <a:rPr lang="fr-FR" sz="2000" dirty="0">
                <a:latin typeface="Linux Libertine"/>
              </a:rPr>
              <a:t>Pour la première fois, des années 1770 jusqu'en 1791, au moins six personnes ont testé, chacune de façon indépendante, la possibilité d'immuniser les humains de la variole en leur inoculant la variole des vaches,</a:t>
            </a:r>
          </a:p>
          <a:p>
            <a:endParaRPr lang="fr-FR" sz="2000" dirty="0">
              <a:latin typeface="Linux Libertine"/>
            </a:endParaRPr>
          </a:p>
          <a:p>
            <a:r>
              <a:rPr lang="fr-FR" sz="2000" dirty="0">
                <a:latin typeface="Linux Libertine"/>
              </a:rPr>
              <a:t>En 1796, le médecin anglais </a:t>
            </a:r>
            <a:r>
              <a:rPr lang="fr-FR" sz="2000" b="1" dirty="0">
                <a:latin typeface="Linux Libertine"/>
              </a:rPr>
              <a:t>Edward Jenner </a:t>
            </a:r>
            <a:r>
              <a:rPr lang="fr-FR" sz="2000" dirty="0">
                <a:latin typeface="Linux Libertine"/>
              </a:rPr>
              <a:t>fit la même découverte et se battit afin que l'on reconnaisse officiellement le bon résultat de l'immunisation. Le 14 mai 1796, il inocula au jeune James </a:t>
            </a:r>
            <a:r>
              <a:rPr lang="fr-FR" sz="2000" dirty="0" err="1">
                <a:latin typeface="Linux Libertine"/>
              </a:rPr>
              <a:t>Phipps</a:t>
            </a:r>
            <a:r>
              <a:rPr lang="fr-FR" sz="2000" dirty="0">
                <a:latin typeface="Linux Libertine"/>
              </a:rPr>
              <a:t>, âgé de 8 ans, du pus prélevé sur la main de Sarah </a:t>
            </a:r>
            <a:r>
              <a:rPr lang="fr-FR" sz="2000" dirty="0" err="1">
                <a:latin typeface="Linux Libertine"/>
              </a:rPr>
              <a:t>Nelmes</a:t>
            </a:r>
            <a:r>
              <a:rPr lang="fr-FR" sz="2000" dirty="0">
                <a:latin typeface="Linux Libertine"/>
              </a:rPr>
              <a:t>, une fermière infectée par la vaccine, ou variole des vaches. Trois mois plus tard, il inocula la variole à l'enfant, qui se révéla immunisé</a:t>
            </a:r>
          </a:p>
        </p:txBody>
      </p:sp>
      <p:sp>
        <p:nvSpPr>
          <p:cNvPr id="2" name="ZoneTexte 1">
            <a:extLst>
              <a:ext uri="{FF2B5EF4-FFF2-40B4-BE49-F238E27FC236}">
                <a16:creationId xmlns:a16="http://schemas.microsoft.com/office/drawing/2014/main" id="{FCC2C47B-F80F-A214-C905-3F98E94D0A6E}"/>
              </a:ext>
            </a:extLst>
          </p:cNvPr>
          <p:cNvSpPr txBox="1"/>
          <p:nvPr/>
        </p:nvSpPr>
        <p:spPr>
          <a:xfrm>
            <a:off x="2620295" y="1025634"/>
            <a:ext cx="9394724" cy="523220"/>
          </a:xfrm>
          <a:prstGeom prst="rect">
            <a:avLst/>
          </a:prstGeom>
          <a:noFill/>
        </p:spPr>
        <p:txBody>
          <a:bodyPr wrap="square" rtlCol="0">
            <a:spAutoFit/>
          </a:bodyPr>
          <a:lstStyle/>
          <a:p>
            <a:r>
              <a:rPr lang="fr-FR" sz="2800" b="1" dirty="0">
                <a:latin typeface="Linux Libertine"/>
              </a:rPr>
              <a:t>La vaccination</a:t>
            </a:r>
          </a:p>
        </p:txBody>
      </p:sp>
      <p:sp>
        <p:nvSpPr>
          <p:cNvPr id="6" name="Espace réservé du numéro de diapositive 5">
            <a:extLst>
              <a:ext uri="{FF2B5EF4-FFF2-40B4-BE49-F238E27FC236}">
                <a16:creationId xmlns:a16="http://schemas.microsoft.com/office/drawing/2014/main" id="{90963307-B81A-D916-452E-92437933D9C3}"/>
              </a:ext>
            </a:extLst>
          </p:cNvPr>
          <p:cNvSpPr>
            <a:spLocks noGrp="1"/>
          </p:cNvSpPr>
          <p:nvPr>
            <p:ph type="sldNum" sz="quarter" idx="12"/>
          </p:nvPr>
        </p:nvSpPr>
        <p:spPr/>
        <p:txBody>
          <a:bodyPr/>
          <a:lstStyle/>
          <a:p>
            <a:fld id="{5AE9D81B-91BB-401D-B233-9DA72B7E232A}" type="slidenum">
              <a:rPr lang="fr-FR" smtClean="0"/>
              <a:t>22</a:t>
            </a:fld>
            <a:endParaRPr lang="fr-FR"/>
          </a:p>
        </p:txBody>
      </p:sp>
      <p:sp>
        <p:nvSpPr>
          <p:cNvPr id="5" name="ZoneTexte 4">
            <a:extLst>
              <a:ext uri="{FF2B5EF4-FFF2-40B4-BE49-F238E27FC236}">
                <a16:creationId xmlns:a16="http://schemas.microsoft.com/office/drawing/2014/main" id="{1A089DDF-1C72-724C-7ABC-C196FB837B9C}"/>
              </a:ext>
            </a:extLst>
          </p:cNvPr>
          <p:cNvSpPr txBox="1"/>
          <p:nvPr/>
        </p:nvSpPr>
        <p:spPr>
          <a:xfrm>
            <a:off x="1937657" y="443566"/>
            <a:ext cx="9825468" cy="861774"/>
          </a:xfrm>
          <a:prstGeom prst="rect">
            <a:avLst/>
          </a:prstGeom>
          <a:noFill/>
        </p:spPr>
        <p:txBody>
          <a:bodyPr wrap="square" rtlCol="0">
            <a:spAutoFit/>
          </a:bodyPr>
          <a:lstStyle/>
          <a:p>
            <a:r>
              <a:rPr lang="fr-FR" sz="3200" b="1" dirty="0">
                <a:solidFill>
                  <a:schemeClr val="accent2">
                    <a:lumMod val="75000"/>
                  </a:schemeClr>
                </a:solidFill>
                <a:latin typeface="Times New Roman" panose="02020603050405020304" pitchFamily="18" charset="0"/>
                <a:cs typeface="Times New Roman" panose="02020603050405020304" pitchFamily="18" charset="0"/>
              </a:rPr>
              <a:t>La deuxième période : fin XVIIIème siècle à nos jours</a:t>
            </a:r>
          </a:p>
          <a:p>
            <a:endParaRPr lang="fr-FR" sz="1600" dirty="0"/>
          </a:p>
        </p:txBody>
      </p:sp>
    </p:spTree>
    <p:extLst>
      <p:ext uri="{BB962C8B-B14F-4D97-AF65-F5344CB8AC3E}">
        <p14:creationId xmlns:p14="http://schemas.microsoft.com/office/powerpoint/2010/main" val="8614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BA75AD-7E81-A010-A513-457B50F198C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8AA591F-8920-775D-50A5-A578EA16E424}"/>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a:t>
            </a:r>
            <a:r>
              <a:rPr lang="fr-FR" sz="1100" b="1" kern="100" dirty="0" err="1">
                <a:effectLst/>
                <a:latin typeface="Linux Libertine"/>
                <a:ea typeface="Times New Roman" panose="02020603050405020304" pitchFamily="18" charset="0"/>
                <a:cs typeface="Times New Roman" panose="02020603050405020304" pitchFamily="18" charset="0"/>
              </a:rPr>
              <a:t>La,vaccination</a:t>
            </a:r>
            <a:endParaRPr lang="fr-FR" sz="1100" b="1" kern="100" dirty="0">
              <a:effectLst/>
              <a:latin typeface="Linux Libertine"/>
              <a:ea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CD8AFCAA-E404-584A-260A-E9C5AC128479}"/>
              </a:ext>
            </a:extLst>
          </p:cNvPr>
          <p:cNvSpPr txBox="1"/>
          <p:nvPr/>
        </p:nvSpPr>
        <p:spPr>
          <a:xfrm>
            <a:off x="2620295" y="1025634"/>
            <a:ext cx="9394724" cy="523220"/>
          </a:xfrm>
          <a:prstGeom prst="rect">
            <a:avLst/>
          </a:prstGeom>
          <a:noFill/>
        </p:spPr>
        <p:txBody>
          <a:bodyPr wrap="square" rtlCol="0">
            <a:spAutoFit/>
          </a:bodyPr>
          <a:lstStyle/>
          <a:p>
            <a:r>
              <a:rPr lang="fr-FR" sz="2800" b="1" dirty="0">
                <a:latin typeface="Linux Libertine"/>
              </a:rPr>
              <a:t>La vaccination</a:t>
            </a:r>
          </a:p>
        </p:txBody>
      </p:sp>
      <p:sp>
        <p:nvSpPr>
          <p:cNvPr id="6" name="Espace réservé du numéro de diapositive 5">
            <a:extLst>
              <a:ext uri="{FF2B5EF4-FFF2-40B4-BE49-F238E27FC236}">
                <a16:creationId xmlns:a16="http://schemas.microsoft.com/office/drawing/2014/main" id="{3C20002E-8DD8-6D26-5735-64886D28D401}"/>
              </a:ext>
            </a:extLst>
          </p:cNvPr>
          <p:cNvSpPr>
            <a:spLocks noGrp="1"/>
          </p:cNvSpPr>
          <p:nvPr>
            <p:ph type="sldNum" sz="quarter" idx="12"/>
          </p:nvPr>
        </p:nvSpPr>
        <p:spPr/>
        <p:txBody>
          <a:bodyPr/>
          <a:lstStyle/>
          <a:p>
            <a:fld id="{5AE9D81B-91BB-401D-B233-9DA72B7E232A}" type="slidenum">
              <a:rPr lang="fr-FR" smtClean="0"/>
              <a:t>23</a:t>
            </a:fld>
            <a:endParaRPr lang="fr-FR"/>
          </a:p>
        </p:txBody>
      </p:sp>
      <p:sp>
        <p:nvSpPr>
          <p:cNvPr id="5" name="ZoneTexte 4">
            <a:extLst>
              <a:ext uri="{FF2B5EF4-FFF2-40B4-BE49-F238E27FC236}">
                <a16:creationId xmlns:a16="http://schemas.microsoft.com/office/drawing/2014/main" id="{E5B6BCEA-9D8A-8C5F-7E87-492D3C4B497E}"/>
              </a:ext>
            </a:extLst>
          </p:cNvPr>
          <p:cNvSpPr txBox="1"/>
          <p:nvPr/>
        </p:nvSpPr>
        <p:spPr>
          <a:xfrm>
            <a:off x="1937657" y="443566"/>
            <a:ext cx="9825468" cy="861774"/>
          </a:xfrm>
          <a:prstGeom prst="rect">
            <a:avLst/>
          </a:prstGeom>
          <a:noFill/>
        </p:spPr>
        <p:txBody>
          <a:bodyPr wrap="square" rtlCol="0">
            <a:spAutoFit/>
          </a:bodyPr>
          <a:lstStyle/>
          <a:p>
            <a:r>
              <a:rPr lang="fr-FR" sz="3200" b="1" dirty="0">
                <a:solidFill>
                  <a:schemeClr val="accent2">
                    <a:lumMod val="75000"/>
                  </a:schemeClr>
                </a:solidFill>
                <a:latin typeface="Times New Roman" panose="02020603050405020304" pitchFamily="18" charset="0"/>
                <a:cs typeface="Times New Roman" panose="02020603050405020304" pitchFamily="18" charset="0"/>
              </a:rPr>
              <a:t>La deuxième période : fin XVIIIème siècle à nos jours</a:t>
            </a:r>
          </a:p>
          <a:p>
            <a:endParaRPr lang="fr-FR" sz="1600" dirty="0"/>
          </a:p>
        </p:txBody>
      </p:sp>
      <p:pic>
        <p:nvPicPr>
          <p:cNvPr id="7" name="Image 6">
            <a:extLst>
              <a:ext uri="{FF2B5EF4-FFF2-40B4-BE49-F238E27FC236}">
                <a16:creationId xmlns:a16="http://schemas.microsoft.com/office/drawing/2014/main" id="{40574DF5-90B4-FE6B-0E4E-E57AA84BCF56}"/>
              </a:ext>
            </a:extLst>
          </p:cNvPr>
          <p:cNvPicPr>
            <a:picLocks noChangeAspect="1"/>
          </p:cNvPicPr>
          <p:nvPr/>
        </p:nvPicPr>
        <p:blipFill>
          <a:blip r:embed="rId2"/>
          <a:stretch>
            <a:fillRect/>
          </a:stretch>
        </p:blipFill>
        <p:spPr>
          <a:xfrm>
            <a:off x="1162090" y="1548854"/>
            <a:ext cx="9074779" cy="5309145"/>
          </a:xfrm>
          <a:prstGeom prst="rect">
            <a:avLst/>
          </a:prstGeom>
        </p:spPr>
      </p:pic>
    </p:spTree>
    <p:extLst>
      <p:ext uri="{BB962C8B-B14F-4D97-AF65-F5344CB8AC3E}">
        <p14:creationId xmlns:p14="http://schemas.microsoft.com/office/powerpoint/2010/main" val="244629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7E301F-1AAF-A60E-8885-9CF2AB422B7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50690EA5-0180-D3DA-A103-14B8A4E21AC6}"/>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a:t>
            </a:r>
            <a:r>
              <a:rPr lang="fr-FR" sz="1100" b="1" kern="100" dirty="0" err="1">
                <a:effectLst/>
                <a:latin typeface="Linux Libertine"/>
                <a:ea typeface="Times New Roman" panose="02020603050405020304" pitchFamily="18" charset="0"/>
                <a:cs typeface="Times New Roman" panose="02020603050405020304" pitchFamily="18" charset="0"/>
              </a:rPr>
              <a:t>La,vaccination</a:t>
            </a:r>
            <a:endParaRPr lang="fr-FR" sz="1100" b="1" kern="100" dirty="0">
              <a:effectLst/>
              <a:latin typeface="Linux Libertine"/>
              <a:ea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314F3794-AB53-FCA7-D001-3DB218910A39}"/>
              </a:ext>
            </a:extLst>
          </p:cNvPr>
          <p:cNvSpPr txBox="1"/>
          <p:nvPr/>
        </p:nvSpPr>
        <p:spPr>
          <a:xfrm>
            <a:off x="428875" y="1625713"/>
            <a:ext cx="11251496" cy="4801314"/>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1796 — Le tout premier vaccin</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 vaccin vivant atténué qui utilise la substance des vésicules de la variole bovine pour protéger les personnes contre la variole, plus dangereuse.</a:t>
            </a:r>
          </a:p>
          <a:p>
            <a:r>
              <a:rPr lang="fr-FR" b="1" dirty="0">
                <a:latin typeface="Times New Roman" panose="02020603050405020304" pitchFamily="18" charset="0"/>
                <a:cs typeface="Times New Roman" panose="02020603050405020304" pitchFamily="18" charset="0"/>
              </a:rPr>
              <a:t>1885 – Premier vaccin contre la rage </a:t>
            </a:r>
            <a:r>
              <a:rPr lang="fr-FR" dirty="0">
                <a:latin typeface="Times New Roman" panose="02020603050405020304" pitchFamily="18" charset="0"/>
                <a:cs typeface="Times New Roman" panose="02020603050405020304" pitchFamily="18" charset="0"/>
              </a:rPr>
              <a:t>par Louis Pasteur</a:t>
            </a:r>
          </a:p>
          <a:p>
            <a:r>
              <a:rPr lang="fr-FR" b="1" dirty="0">
                <a:latin typeface="Times New Roman" panose="02020603050405020304" pitchFamily="18" charset="0"/>
                <a:cs typeface="Times New Roman" panose="02020603050405020304" pitchFamily="18" charset="0"/>
              </a:rPr>
              <a:t>1896 - Le premier vaccin inactivé</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Les premiers vaccins inactivés visant à protéger les personnes contre la typhoïde et le choléra sont mis au point. </a:t>
            </a:r>
          </a:p>
          <a:p>
            <a:r>
              <a:rPr lang="fr-FR" b="1" dirty="0">
                <a:latin typeface="Times New Roman" panose="02020603050405020304" pitchFamily="18" charset="0"/>
                <a:cs typeface="Times New Roman" panose="02020603050405020304" pitchFamily="18" charset="0"/>
              </a:rPr>
              <a:t>1932 - Le premier vaccin avec adjuvants </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 vaccin contre la coqueluche est disponible. Après la découverte des adjuvants dans les années 1920, c’est le premier vaccin à contenir des sels d’aluminium pour renforcer la réponse immunitaire de l’organisme. </a:t>
            </a:r>
          </a:p>
          <a:p>
            <a:r>
              <a:rPr lang="fr-FR" b="1" dirty="0">
                <a:latin typeface="Times New Roman" panose="02020603050405020304" pitchFamily="18" charset="0"/>
                <a:cs typeface="Times New Roman" panose="02020603050405020304" pitchFamily="18" charset="0"/>
              </a:rPr>
              <a:t>1946 - Le premier vaccin contre la grippe</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Le vaccin contre la grippe a été le premier vaccin inactivé à protéger contre un virus. Depuis lors, un vaccin annuel contre la grippe est produit chaque année.</a:t>
            </a:r>
          </a:p>
          <a:p>
            <a:r>
              <a:rPr lang="fr-FR" b="1" dirty="0">
                <a:latin typeface="Times New Roman" panose="02020603050405020304" pitchFamily="18" charset="0"/>
                <a:cs typeface="Times New Roman" panose="02020603050405020304" pitchFamily="18" charset="0"/>
              </a:rPr>
              <a:t>1952 - Le premier vaccin contre la poliomyélite</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Des scientifiques découvrent un vaccin contre la poliomyélite, une maladie qui aurait fait plus de deux millions de victimes en Europe et causé des handicaps irréversibles à des millions d’autres.</a:t>
            </a:r>
          </a:p>
          <a:p>
            <a:r>
              <a:rPr lang="fr-FR" b="1" dirty="0">
                <a:latin typeface="Times New Roman" panose="02020603050405020304" pitchFamily="18" charset="0"/>
                <a:cs typeface="Times New Roman" panose="02020603050405020304" pitchFamily="18" charset="0"/>
              </a:rPr>
              <a:t>1961 - Découverte de l’ARN messager (ARNm)</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Les scientifiques découvrent l’ARNm, ouvrant la voie à de nouveaux types de vaccins.</a:t>
            </a:r>
          </a:p>
        </p:txBody>
      </p:sp>
      <p:sp>
        <p:nvSpPr>
          <p:cNvPr id="2" name="ZoneTexte 1">
            <a:extLst>
              <a:ext uri="{FF2B5EF4-FFF2-40B4-BE49-F238E27FC236}">
                <a16:creationId xmlns:a16="http://schemas.microsoft.com/office/drawing/2014/main" id="{1AE8AE91-786A-4CA7-87A9-85819C5B75CE}"/>
              </a:ext>
            </a:extLst>
          </p:cNvPr>
          <p:cNvSpPr txBox="1"/>
          <p:nvPr/>
        </p:nvSpPr>
        <p:spPr>
          <a:xfrm>
            <a:off x="2620295" y="1025634"/>
            <a:ext cx="8831476" cy="584775"/>
          </a:xfrm>
          <a:prstGeom prst="rect">
            <a:avLst/>
          </a:prstGeom>
          <a:noFill/>
        </p:spPr>
        <p:txBody>
          <a:bodyPr wrap="square" rtlCol="0">
            <a:spAutoFit/>
          </a:bodyPr>
          <a:lstStyle/>
          <a:p>
            <a:r>
              <a:rPr lang="fr-FR" sz="3200" b="1" dirty="0">
                <a:latin typeface="Linux Libertine"/>
              </a:rPr>
              <a:t>La vaccination </a:t>
            </a:r>
            <a:r>
              <a:rPr lang="fr-FR" sz="3200" i="1" dirty="0">
                <a:latin typeface="Linux Libertine"/>
              </a:rPr>
              <a:t>calendrier des découvertes :</a:t>
            </a:r>
          </a:p>
        </p:txBody>
      </p:sp>
      <p:sp>
        <p:nvSpPr>
          <p:cNvPr id="6" name="Espace réservé du numéro de diapositive 5">
            <a:extLst>
              <a:ext uri="{FF2B5EF4-FFF2-40B4-BE49-F238E27FC236}">
                <a16:creationId xmlns:a16="http://schemas.microsoft.com/office/drawing/2014/main" id="{CC30F865-554C-1A1B-1C60-7933ACE66C9C}"/>
              </a:ext>
            </a:extLst>
          </p:cNvPr>
          <p:cNvSpPr>
            <a:spLocks noGrp="1"/>
          </p:cNvSpPr>
          <p:nvPr>
            <p:ph type="sldNum" sz="quarter" idx="12"/>
          </p:nvPr>
        </p:nvSpPr>
        <p:spPr/>
        <p:txBody>
          <a:bodyPr/>
          <a:lstStyle/>
          <a:p>
            <a:fld id="{5AE9D81B-91BB-401D-B233-9DA72B7E232A}" type="slidenum">
              <a:rPr lang="fr-FR" smtClean="0"/>
              <a:t>24</a:t>
            </a:fld>
            <a:endParaRPr lang="fr-FR"/>
          </a:p>
        </p:txBody>
      </p:sp>
    </p:spTree>
    <p:extLst>
      <p:ext uri="{BB962C8B-B14F-4D97-AF65-F5344CB8AC3E}">
        <p14:creationId xmlns:p14="http://schemas.microsoft.com/office/powerpoint/2010/main" val="40050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79FAFB-1F9A-6F2B-ADA0-55563521849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9B430F6-D329-826B-3D5B-99A51CADD6DF}"/>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a:t>
            </a:r>
            <a:r>
              <a:rPr lang="fr-FR" sz="1100" b="1" kern="100" dirty="0" err="1">
                <a:effectLst/>
                <a:latin typeface="Linux Libertine"/>
                <a:ea typeface="Times New Roman" panose="02020603050405020304" pitchFamily="18" charset="0"/>
                <a:cs typeface="Times New Roman" panose="02020603050405020304" pitchFamily="18" charset="0"/>
              </a:rPr>
              <a:t>La,vaccination</a:t>
            </a:r>
            <a:endParaRPr lang="fr-FR" sz="1100" b="1" kern="100" dirty="0">
              <a:effectLst/>
              <a:latin typeface="Linux Libertine"/>
              <a:ea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F6E2B13B-5D9D-E0EA-8DEB-F682E5040C9C}"/>
              </a:ext>
            </a:extLst>
          </p:cNvPr>
          <p:cNvSpPr txBox="1"/>
          <p:nvPr/>
        </p:nvSpPr>
        <p:spPr>
          <a:xfrm>
            <a:off x="576942" y="1272669"/>
            <a:ext cx="11525162" cy="535531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	1963 - Le premier vaccin contre la rougeole</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 vaccin contre la rougeole, l’une des principales causes de décès et d’invalidité en Europe, est découvert.</a:t>
            </a:r>
          </a:p>
          <a:p>
            <a:r>
              <a:rPr lang="fr-FR" b="1" dirty="0">
                <a:latin typeface="Times New Roman" panose="02020603050405020304" pitchFamily="18" charset="0"/>
                <a:cs typeface="Times New Roman" panose="02020603050405020304" pitchFamily="18" charset="0"/>
              </a:rPr>
              <a:t>1980 - L’éradication de la variole</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Une campagne mondiale de vaccination conduit à l’éradication de la variole, la seule maladie humaine jamais éradiquée. </a:t>
            </a:r>
          </a:p>
          <a:p>
            <a:r>
              <a:rPr lang="fr-FR" b="1" dirty="0">
                <a:latin typeface="Times New Roman" panose="02020603050405020304" pitchFamily="18" charset="0"/>
                <a:cs typeface="Times New Roman" panose="02020603050405020304" pitchFamily="18" charset="0"/>
              </a:rPr>
              <a:t>1981 - Le premier vaccin protéique</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Le premier vaccin qui utilise des parties d’un virus est développé. </a:t>
            </a:r>
          </a:p>
          <a:p>
            <a:r>
              <a:rPr lang="fr-FR" b="1" dirty="0">
                <a:latin typeface="Times New Roman" panose="02020603050405020304" pitchFamily="18" charset="0"/>
                <a:cs typeface="Times New Roman" panose="02020603050405020304" pitchFamily="18" charset="0"/>
              </a:rPr>
              <a:t>2002 - L’Europe est déclarée exempte de polio </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La vaccination généralisée contre la polio met fin à une maladie qui a fait des millions de victimes et a provoqué un handicap permanent pour des millions d’autres. </a:t>
            </a:r>
          </a:p>
          <a:p>
            <a:r>
              <a:rPr lang="fr-FR" b="1" dirty="0">
                <a:latin typeface="Times New Roman" panose="02020603050405020304" pitchFamily="18" charset="0"/>
                <a:cs typeface="Times New Roman" panose="02020603050405020304" pitchFamily="18" charset="0"/>
              </a:rPr>
              <a:t>2006 - Le vaccin contre le HPV </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 premier vaccin est mis au point contre le HPV (papillomavirus humain), un virus qui peut provoquer six types de cancer, dont le cancer du col de l’utérus et le cancer anal, et qui est associé chaque année à des dizaines de milliers de cas de cancer chez les hommes et les femmes dans toute l’Europe. </a:t>
            </a:r>
          </a:p>
          <a:p>
            <a:r>
              <a:rPr lang="fr-FR" b="1" dirty="0">
                <a:latin typeface="Times New Roman" panose="02020603050405020304" pitchFamily="18" charset="0"/>
                <a:cs typeface="Times New Roman" panose="02020603050405020304" pitchFamily="18" charset="0"/>
              </a:rPr>
              <a:t>2019 - Le premier vaccin à vecteur viral</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Un premier vaccin utilisant un virus inoffensif pour transmettre des instructions à l’organisme est approuvé pour protéger contre le virus Ebola, plus de 40 ans après que le concept a été démontré pour la première fois. </a:t>
            </a:r>
          </a:p>
          <a:p>
            <a:r>
              <a:rPr lang="fr-FR" b="1" dirty="0">
                <a:latin typeface="Times New Roman" panose="02020603050405020304" pitchFamily="18" charset="0"/>
                <a:cs typeface="Times New Roman" panose="02020603050405020304" pitchFamily="18" charset="0"/>
              </a:rPr>
              <a:t>2020 - Le premier vaccin à ARNm</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Près de 60 ans après la découverte de l’ARNm et après des décennies de recherche, le premier vaccin à ARNm est mis à disposition pour lutter contre la pandémie de COVID-19. </a:t>
            </a:r>
          </a:p>
        </p:txBody>
      </p:sp>
      <p:sp>
        <p:nvSpPr>
          <p:cNvPr id="2" name="ZoneTexte 1">
            <a:extLst>
              <a:ext uri="{FF2B5EF4-FFF2-40B4-BE49-F238E27FC236}">
                <a16:creationId xmlns:a16="http://schemas.microsoft.com/office/drawing/2014/main" id="{2261D09D-601E-9521-E9E5-A9FA43DA468D}"/>
              </a:ext>
            </a:extLst>
          </p:cNvPr>
          <p:cNvSpPr txBox="1"/>
          <p:nvPr/>
        </p:nvSpPr>
        <p:spPr>
          <a:xfrm>
            <a:off x="2598524" y="472388"/>
            <a:ext cx="8831476" cy="584775"/>
          </a:xfrm>
          <a:prstGeom prst="rect">
            <a:avLst/>
          </a:prstGeom>
          <a:noFill/>
        </p:spPr>
        <p:txBody>
          <a:bodyPr wrap="square" rtlCol="0">
            <a:spAutoFit/>
          </a:bodyPr>
          <a:lstStyle/>
          <a:p>
            <a:r>
              <a:rPr lang="fr-FR" sz="3200" b="1" dirty="0">
                <a:latin typeface="Linux Libertine"/>
              </a:rPr>
              <a:t>La vaccination </a:t>
            </a:r>
            <a:r>
              <a:rPr lang="fr-FR" sz="3200" i="1" dirty="0">
                <a:latin typeface="Linux Libertine"/>
              </a:rPr>
              <a:t>calendrier des découvertes :</a:t>
            </a:r>
          </a:p>
        </p:txBody>
      </p:sp>
      <p:sp>
        <p:nvSpPr>
          <p:cNvPr id="6" name="Espace réservé du numéro de diapositive 5">
            <a:extLst>
              <a:ext uri="{FF2B5EF4-FFF2-40B4-BE49-F238E27FC236}">
                <a16:creationId xmlns:a16="http://schemas.microsoft.com/office/drawing/2014/main" id="{5073F134-6AC5-C2E9-2150-A47B5B2C426E}"/>
              </a:ext>
            </a:extLst>
          </p:cNvPr>
          <p:cNvSpPr>
            <a:spLocks noGrp="1"/>
          </p:cNvSpPr>
          <p:nvPr>
            <p:ph type="sldNum" sz="quarter" idx="12"/>
          </p:nvPr>
        </p:nvSpPr>
        <p:spPr/>
        <p:txBody>
          <a:bodyPr/>
          <a:lstStyle/>
          <a:p>
            <a:fld id="{5AE9D81B-91BB-401D-B233-9DA72B7E232A}" type="slidenum">
              <a:rPr lang="fr-FR" smtClean="0"/>
              <a:t>25</a:t>
            </a:fld>
            <a:endParaRPr lang="fr-FR"/>
          </a:p>
        </p:txBody>
      </p:sp>
    </p:spTree>
    <p:extLst>
      <p:ext uri="{BB962C8B-B14F-4D97-AF65-F5344CB8AC3E}">
        <p14:creationId xmlns:p14="http://schemas.microsoft.com/office/powerpoint/2010/main" val="35554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735C97-ED2B-9DC1-DFE5-563ABB6A5A4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37375FF-BD74-62A3-DE75-682A17BDA6EC}"/>
              </a:ext>
            </a:extLst>
          </p:cNvPr>
          <p:cNvSpPr txBox="1"/>
          <p:nvPr/>
        </p:nvSpPr>
        <p:spPr>
          <a:xfrm>
            <a:off x="680183" y="1588803"/>
            <a:ext cx="11277599" cy="4832092"/>
          </a:xfrm>
          <a:prstGeom prst="rect">
            <a:avLst/>
          </a:prstGeom>
          <a:noFill/>
        </p:spPr>
        <p:txBody>
          <a:bodyPr wrap="square" rtlCol="0">
            <a:spAutoFit/>
          </a:bodyPr>
          <a:lstStyle/>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ce que nous savons des maladies infectieuses, telles qu’elles ont été rapportées par les auteurs et les médecins de l’antiquité et jusqu’à la fin du XIX siècle, </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Découverte de la </a:t>
            </a:r>
            <a:r>
              <a:rPr lang="fr-FR" sz="2800" b="1" dirty="0">
                <a:solidFill>
                  <a:schemeClr val="bg1">
                    <a:lumMod val="85000"/>
                  </a:schemeClr>
                </a:solidFill>
                <a:latin typeface="Times New Roman" panose="02020603050405020304" pitchFamily="18" charset="0"/>
                <a:cs typeface="Times New Roman" panose="02020603050405020304" pitchFamily="18" charset="0"/>
              </a:rPr>
              <a:t>vaccination</a:t>
            </a:r>
            <a:r>
              <a:rPr lang="fr-FR" sz="2800" dirty="0">
                <a:solidFill>
                  <a:schemeClr val="bg1">
                    <a:lumMod val="85000"/>
                  </a:schemeClr>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800" b="1" dirty="0">
                <a:latin typeface="Times New Roman" panose="02020603050405020304" pitchFamily="18" charset="0"/>
                <a:cs typeface="Times New Roman" panose="02020603050405020304" pitchFamily="18" charset="0"/>
              </a:rPr>
              <a:t>La</a:t>
            </a: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théorie microbienne</a:t>
            </a:r>
          </a:p>
          <a:p>
            <a:pPr marL="285750" indent="-285750">
              <a:buFont typeface="Arial" panose="020B0604020202020204" pitchFamily="34" charset="0"/>
              <a:buChar char="•"/>
            </a:pPr>
            <a:r>
              <a:rPr lang="fr-FR" sz="2800" b="1" dirty="0">
                <a:solidFill>
                  <a:schemeClr val="bg1">
                    <a:lumMod val="85000"/>
                  </a:schemeClr>
                </a:solidFill>
                <a:latin typeface="Times New Roman" panose="02020603050405020304" pitchFamily="18" charset="0"/>
                <a:cs typeface="Times New Roman" panose="02020603050405020304" pitchFamily="18" charset="0"/>
              </a:rPr>
              <a:t>Les agents infectieux</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Des moyens qui ont découlé de ces découvertes pour lutter contre ces affections.</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Je vous parlerai aussi, bien sûr, des </a:t>
            </a:r>
            <a:r>
              <a:rPr lang="fr-FR" sz="2800" b="1" dirty="0">
                <a:solidFill>
                  <a:schemeClr val="bg1">
                    <a:lumMod val="85000"/>
                  </a:schemeClr>
                </a:solidFill>
                <a:latin typeface="Times New Roman" panose="02020603050405020304" pitchFamily="18" charset="0"/>
                <a:cs typeface="Times New Roman" panose="02020603050405020304" pitchFamily="18" charset="0"/>
              </a:rPr>
              <a:t>conséquences</a:t>
            </a:r>
            <a:r>
              <a:rPr lang="fr-FR" sz="2800" dirty="0">
                <a:solidFill>
                  <a:schemeClr val="bg1">
                    <a:lumMod val="85000"/>
                  </a:schemeClr>
                </a:solidFill>
                <a:latin typeface="Times New Roman" panose="02020603050405020304" pitchFamily="18" charset="0"/>
                <a:cs typeface="Times New Roman" panose="02020603050405020304" pitchFamily="18" charset="0"/>
              </a:rPr>
              <a:t> des mesures préventives et thérapeutiques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mortalité infantile </a:t>
            </a:r>
            <a:r>
              <a:rPr lang="fr-FR" sz="2800" dirty="0">
                <a:solidFill>
                  <a:schemeClr val="bg1">
                    <a:lumMod val="85000"/>
                  </a:schemeClr>
                </a:solidFill>
                <a:latin typeface="Times New Roman" panose="02020603050405020304" pitchFamily="18" charset="0"/>
                <a:cs typeface="Times New Roman" panose="02020603050405020304" pitchFamily="18" charset="0"/>
              </a:rPr>
              <a:t>et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croissance exponentielle de la population mondiale</a:t>
            </a:r>
            <a:r>
              <a:rPr lang="fr-FR" sz="2800" dirty="0">
                <a:solidFill>
                  <a:schemeClr val="bg1">
                    <a:lumMod val="85000"/>
                  </a:schemeClr>
                </a:solidFill>
                <a:latin typeface="Times New Roman" panose="02020603050405020304" pitchFamily="18" charset="0"/>
                <a:cs typeface="Times New Roman" panose="02020603050405020304" pitchFamily="18" charset="0"/>
              </a:rPr>
              <a:t>.</a:t>
            </a:r>
          </a:p>
        </p:txBody>
      </p:sp>
      <p:sp>
        <p:nvSpPr>
          <p:cNvPr id="5" name="Espace réservé du numéro de diapositive 4">
            <a:extLst>
              <a:ext uri="{FF2B5EF4-FFF2-40B4-BE49-F238E27FC236}">
                <a16:creationId xmlns:a16="http://schemas.microsoft.com/office/drawing/2014/main" id="{2B8AC940-EDE7-FAB8-FB5C-CE17FB1AAA05}"/>
              </a:ext>
            </a:extLst>
          </p:cNvPr>
          <p:cNvSpPr>
            <a:spLocks noGrp="1"/>
          </p:cNvSpPr>
          <p:nvPr>
            <p:ph type="sldNum" sz="quarter" idx="12"/>
          </p:nvPr>
        </p:nvSpPr>
        <p:spPr/>
        <p:txBody>
          <a:bodyPr/>
          <a:lstStyle/>
          <a:p>
            <a:fld id="{5AE9D81B-91BB-401D-B233-9DA72B7E232A}" type="slidenum">
              <a:rPr lang="fr-FR" smtClean="0"/>
              <a:t>26</a:t>
            </a:fld>
            <a:endParaRPr lang="fr-FR"/>
          </a:p>
        </p:txBody>
      </p:sp>
      <p:sp>
        <p:nvSpPr>
          <p:cNvPr id="3" name="ZoneTexte 2">
            <a:extLst>
              <a:ext uri="{FF2B5EF4-FFF2-40B4-BE49-F238E27FC236}">
                <a16:creationId xmlns:a16="http://schemas.microsoft.com/office/drawing/2014/main" id="{1EF1DE9E-A5AF-F201-1A88-B52889748754}"/>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La vaccination  </a:t>
            </a:r>
            <a:r>
              <a:rPr lang="fr-FR" sz="1100" b="1" kern="100" dirty="0">
                <a:effectLst/>
                <a:latin typeface="Linux Libertine"/>
                <a:ea typeface="Times New Roman" panose="02020603050405020304" pitchFamily="18" charset="0"/>
                <a:cs typeface="Times New Roman" panose="02020603050405020304" pitchFamily="18" charset="0"/>
              </a:rPr>
              <a:t>La théorie microbienne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3266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Visage humain, personne, homme&#10;&#10;Description générée automatiquement">
            <a:extLst>
              <a:ext uri="{FF2B5EF4-FFF2-40B4-BE49-F238E27FC236}">
                <a16:creationId xmlns:a16="http://schemas.microsoft.com/office/drawing/2014/main" id="{FA5C2502-9327-C808-0235-E9A360AA0058}"/>
              </a:ext>
            </a:extLst>
          </p:cNvPr>
          <p:cNvPicPr>
            <a:picLocks noChangeAspect="1"/>
          </p:cNvPicPr>
          <p:nvPr/>
        </p:nvPicPr>
        <p:blipFill>
          <a:blip r:embed="rId3"/>
          <a:stretch>
            <a:fillRect/>
          </a:stretch>
        </p:blipFill>
        <p:spPr>
          <a:xfrm>
            <a:off x="3382296" y="2404220"/>
            <a:ext cx="8143949" cy="4281715"/>
          </a:xfrm>
          <a:prstGeom prst="rect">
            <a:avLst/>
          </a:prstGeom>
        </p:spPr>
      </p:pic>
      <p:sp>
        <p:nvSpPr>
          <p:cNvPr id="3" name="ZoneTexte 2">
            <a:extLst>
              <a:ext uri="{FF2B5EF4-FFF2-40B4-BE49-F238E27FC236}">
                <a16:creationId xmlns:a16="http://schemas.microsoft.com/office/drawing/2014/main" id="{38D08ACA-0169-F0AF-2D98-BEDF4192687A}"/>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4" name="ZoneTexte 3">
            <a:extLst>
              <a:ext uri="{FF2B5EF4-FFF2-40B4-BE49-F238E27FC236}">
                <a16:creationId xmlns:a16="http://schemas.microsoft.com/office/drawing/2014/main" id="{03634F20-8C85-3798-F0B5-56557883E6DB}"/>
              </a:ext>
            </a:extLst>
          </p:cNvPr>
          <p:cNvSpPr txBox="1"/>
          <p:nvPr/>
        </p:nvSpPr>
        <p:spPr>
          <a:xfrm>
            <a:off x="1946904" y="1025633"/>
            <a:ext cx="10023870" cy="1015663"/>
          </a:xfrm>
          <a:prstGeom prst="rect">
            <a:avLst/>
          </a:prstGeom>
          <a:noFill/>
        </p:spPr>
        <p:txBody>
          <a:bodyPr wrap="square" rtlCol="0">
            <a:spAutoFit/>
          </a:bodyPr>
          <a:lstStyle/>
          <a:p>
            <a:pPr algn="ctr"/>
            <a:r>
              <a:rPr lang="fr-FR" sz="2000" b="1" dirty="0">
                <a:latin typeface="Linux Libertine"/>
              </a:rPr>
              <a:t>La notion de </a:t>
            </a:r>
            <a:r>
              <a:rPr lang="fr-FR" sz="2000" b="1" dirty="0">
                <a:solidFill>
                  <a:srgbClr val="C00000"/>
                </a:solidFill>
                <a:latin typeface="Linux Libertine"/>
              </a:rPr>
              <a:t>maladie microbienne </a:t>
            </a:r>
            <a:r>
              <a:rPr lang="fr-FR" sz="2000" b="1" dirty="0">
                <a:latin typeface="Linux Libertine"/>
              </a:rPr>
              <a:t>est donc une découverte relativement </a:t>
            </a:r>
            <a:r>
              <a:rPr lang="fr-FR" sz="2000" b="1" u="sng" dirty="0">
                <a:latin typeface="Linux Libertine"/>
              </a:rPr>
              <a:t>récente et fondamentale</a:t>
            </a:r>
          </a:p>
          <a:p>
            <a:pPr algn="ctr"/>
            <a:r>
              <a:rPr lang="fr-FR" sz="2000" b="1" dirty="0">
                <a:latin typeface="Linux Libertine"/>
              </a:rPr>
              <a:t>permise par l’invention du </a:t>
            </a:r>
            <a:r>
              <a:rPr lang="fr-FR" sz="2000" b="1" dirty="0">
                <a:solidFill>
                  <a:srgbClr val="C00000"/>
                </a:solidFill>
                <a:latin typeface="Linux Libertine"/>
              </a:rPr>
              <a:t>microscope</a:t>
            </a:r>
          </a:p>
        </p:txBody>
      </p:sp>
      <p:sp>
        <p:nvSpPr>
          <p:cNvPr id="5" name="ZoneTexte 4">
            <a:extLst>
              <a:ext uri="{FF2B5EF4-FFF2-40B4-BE49-F238E27FC236}">
                <a16:creationId xmlns:a16="http://schemas.microsoft.com/office/drawing/2014/main" id="{42D9E950-033F-5459-5F29-272E2B93D214}"/>
              </a:ext>
            </a:extLst>
          </p:cNvPr>
          <p:cNvSpPr txBox="1"/>
          <p:nvPr/>
        </p:nvSpPr>
        <p:spPr>
          <a:xfrm>
            <a:off x="221226" y="1533465"/>
            <a:ext cx="3175818" cy="5324535"/>
          </a:xfrm>
          <a:prstGeom prst="rect">
            <a:avLst/>
          </a:prstGeom>
          <a:noFill/>
        </p:spPr>
        <p:txBody>
          <a:bodyPr wrap="square" rtlCol="0">
            <a:spAutoFit/>
          </a:bodyPr>
          <a:lstStyle/>
          <a:p>
            <a:r>
              <a:rPr lang="fr-FR" sz="2000" dirty="0">
                <a:latin typeface="Linux Libertine"/>
              </a:rPr>
              <a:t>microscope de </a:t>
            </a:r>
          </a:p>
          <a:p>
            <a:r>
              <a:rPr lang="fr-FR" sz="2000" b="1" dirty="0">
                <a:latin typeface="Linux Libertine"/>
              </a:rPr>
              <a:t>Van Leeuwenhoek </a:t>
            </a:r>
            <a:r>
              <a:rPr lang="fr-FR" sz="2000" dirty="0">
                <a:latin typeface="Linux Libertine"/>
              </a:rPr>
              <a:t>: </a:t>
            </a:r>
          </a:p>
          <a:p>
            <a:r>
              <a:rPr lang="fr-FR" sz="2000" dirty="0">
                <a:latin typeface="Linux Libertine"/>
              </a:rPr>
              <a:t>Leeuwenhoek développe la technique pour fabriquer des lentilles de microscope d’une qualité et d’une puissance inconnues ailleurs dans le monde scientifique de son époque. Dès 1674, il en tire de nombreuses et étonnantes observations — découverte des protozoaires, des spermatozoïdes — très en avance sur son temps. Il affirme aussi l'existence des bactéries.</a:t>
            </a:r>
          </a:p>
        </p:txBody>
      </p:sp>
      <p:sp>
        <p:nvSpPr>
          <p:cNvPr id="7" name="Espace réservé du numéro de diapositive 6">
            <a:extLst>
              <a:ext uri="{FF2B5EF4-FFF2-40B4-BE49-F238E27FC236}">
                <a16:creationId xmlns:a16="http://schemas.microsoft.com/office/drawing/2014/main" id="{1895BE2B-20D7-D498-C870-AB3F04A69F4F}"/>
              </a:ext>
            </a:extLst>
          </p:cNvPr>
          <p:cNvSpPr>
            <a:spLocks noGrp="1"/>
          </p:cNvSpPr>
          <p:nvPr>
            <p:ph type="sldNum" sz="quarter" idx="12"/>
          </p:nvPr>
        </p:nvSpPr>
        <p:spPr/>
        <p:txBody>
          <a:bodyPr/>
          <a:lstStyle/>
          <a:p>
            <a:fld id="{5AE9D81B-91BB-401D-B233-9DA72B7E232A}" type="slidenum">
              <a:rPr lang="fr-FR" smtClean="0"/>
              <a:t>27</a:t>
            </a:fld>
            <a:endParaRPr lang="fr-FR"/>
          </a:p>
        </p:txBody>
      </p:sp>
      <p:sp>
        <p:nvSpPr>
          <p:cNvPr id="12" name="ZoneTexte 11">
            <a:extLst>
              <a:ext uri="{FF2B5EF4-FFF2-40B4-BE49-F238E27FC236}">
                <a16:creationId xmlns:a16="http://schemas.microsoft.com/office/drawing/2014/main" id="{8CAC7FCA-49AE-EC42-B68A-56400739EB2A}"/>
              </a:ext>
            </a:extLst>
          </p:cNvPr>
          <p:cNvSpPr txBox="1"/>
          <p:nvPr/>
        </p:nvSpPr>
        <p:spPr>
          <a:xfrm>
            <a:off x="1809135" y="587051"/>
            <a:ext cx="8347236" cy="461665"/>
          </a:xfrm>
          <a:prstGeom prst="rect">
            <a:avLst/>
          </a:prstGeom>
          <a:noFill/>
        </p:spPr>
        <p:txBody>
          <a:bodyPr wrap="square">
            <a:spAutoFit/>
          </a:bodyPr>
          <a:lstStyle/>
          <a:p>
            <a:r>
              <a:rPr lang="fr-FR" sz="2400" b="1" dirty="0">
                <a:solidFill>
                  <a:schemeClr val="accent2">
                    <a:lumMod val="75000"/>
                  </a:schemeClr>
                </a:solidFill>
                <a:latin typeface="Times New Roman" panose="02020603050405020304" pitchFamily="18" charset="0"/>
                <a:cs typeface="Times New Roman" panose="02020603050405020304" pitchFamily="18" charset="0"/>
              </a:rPr>
              <a:t>La deuxième période : fin XVIIIème siècle à nos jours</a:t>
            </a:r>
          </a:p>
        </p:txBody>
      </p:sp>
    </p:spTree>
    <p:extLst>
      <p:ext uri="{BB962C8B-B14F-4D97-AF65-F5344CB8AC3E}">
        <p14:creationId xmlns:p14="http://schemas.microsoft.com/office/powerpoint/2010/main" val="3789343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cylindre, bouteille, intérieur&#10;&#10;Description générée automatiquement">
            <a:extLst>
              <a:ext uri="{FF2B5EF4-FFF2-40B4-BE49-F238E27FC236}">
                <a16:creationId xmlns:a16="http://schemas.microsoft.com/office/drawing/2014/main" id="{96F34577-7915-D1BE-84F5-ED533FC4A886}"/>
              </a:ext>
            </a:extLst>
          </p:cNvPr>
          <p:cNvPicPr>
            <a:picLocks noChangeAspect="1"/>
          </p:cNvPicPr>
          <p:nvPr/>
        </p:nvPicPr>
        <p:blipFill>
          <a:blip r:embed="rId2"/>
          <a:stretch>
            <a:fillRect/>
          </a:stretch>
        </p:blipFill>
        <p:spPr>
          <a:xfrm>
            <a:off x="1533968" y="629265"/>
            <a:ext cx="10658031" cy="5665838"/>
          </a:xfrm>
          <a:prstGeom prst="rect">
            <a:avLst/>
          </a:prstGeom>
        </p:spPr>
      </p:pic>
      <p:sp>
        <p:nvSpPr>
          <p:cNvPr id="3" name="ZoneTexte 2">
            <a:extLst>
              <a:ext uri="{FF2B5EF4-FFF2-40B4-BE49-F238E27FC236}">
                <a16:creationId xmlns:a16="http://schemas.microsoft.com/office/drawing/2014/main" id="{E9FA73A4-E34F-A6A9-10C5-DA04EF28B219}"/>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755CFF53-D6BF-E74C-9E91-E8D9E2C91AD9}"/>
              </a:ext>
            </a:extLst>
          </p:cNvPr>
          <p:cNvSpPr>
            <a:spLocks noGrp="1"/>
          </p:cNvSpPr>
          <p:nvPr>
            <p:ph type="sldNum" sz="quarter" idx="12"/>
          </p:nvPr>
        </p:nvSpPr>
        <p:spPr/>
        <p:txBody>
          <a:bodyPr/>
          <a:lstStyle/>
          <a:p>
            <a:fld id="{5AE9D81B-91BB-401D-B233-9DA72B7E232A}" type="slidenum">
              <a:rPr lang="fr-FR" smtClean="0"/>
              <a:t>28</a:t>
            </a:fld>
            <a:endParaRPr lang="fr-FR"/>
          </a:p>
        </p:txBody>
      </p:sp>
    </p:spTree>
    <p:extLst>
      <p:ext uri="{BB962C8B-B14F-4D97-AF65-F5344CB8AC3E}">
        <p14:creationId xmlns:p14="http://schemas.microsoft.com/office/powerpoint/2010/main" val="2961439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A49FA3-23C9-910E-9A43-06B933C28E29}"/>
              </a:ext>
            </a:extLst>
          </p:cNvPr>
          <p:cNvPicPr>
            <a:picLocks noChangeAspect="1"/>
          </p:cNvPicPr>
          <p:nvPr/>
        </p:nvPicPr>
        <p:blipFill>
          <a:blip r:embed="rId2"/>
          <a:stretch>
            <a:fillRect/>
          </a:stretch>
        </p:blipFill>
        <p:spPr>
          <a:xfrm>
            <a:off x="0" y="119154"/>
            <a:ext cx="3945493" cy="6237196"/>
          </a:xfrm>
          <a:prstGeom prst="rect">
            <a:avLst/>
          </a:prstGeom>
        </p:spPr>
      </p:pic>
      <p:sp>
        <p:nvSpPr>
          <p:cNvPr id="3" name="ZoneTexte 2">
            <a:extLst>
              <a:ext uri="{FF2B5EF4-FFF2-40B4-BE49-F238E27FC236}">
                <a16:creationId xmlns:a16="http://schemas.microsoft.com/office/drawing/2014/main" id="{9C3A3F8A-ACB6-5A1E-1533-D7F59FD0CC5D}"/>
              </a:ext>
            </a:extLst>
          </p:cNvPr>
          <p:cNvSpPr txBox="1"/>
          <p:nvPr/>
        </p:nvSpPr>
        <p:spPr>
          <a:xfrm>
            <a:off x="3945493" y="533881"/>
            <a:ext cx="8066313" cy="5847755"/>
          </a:xfrm>
          <a:prstGeom prst="rect">
            <a:avLst/>
          </a:prstGeom>
          <a:noFill/>
        </p:spPr>
        <p:txBody>
          <a:bodyPr wrap="square" rtlCol="0">
            <a:spAutoFit/>
          </a:bodyPr>
          <a:lstStyle/>
          <a:p>
            <a:pPr indent="226695" algn="just"/>
            <a:r>
              <a:rPr lang="fr-FR" sz="2200" kern="100" dirty="0">
                <a:effectLst/>
                <a:latin typeface="Linux Libertine"/>
                <a:ea typeface="Aptos" panose="020B0004020202020204" pitchFamily="34" charset="0"/>
                <a:cs typeface="Times New Roman" panose="02020603050405020304" pitchFamily="18" charset="0"/>
              </a:rPr>
              <a:t>La </a:t>
            </a:r>
            <a:r>
              <a:rPr lang="fr-FR" sz="2200" b="1" kern="100" dirty="0">
                <a:effectLst/>
                <a:latin typeface="Linux Libertine"/>
                <a:ea typeface="Aptos" panose="020B0004020202020204" pitchFamily="34" charset="0"/>
                <a:cs typeface="Times New Roman" panose="02020603050405020304" pitchFamily="18" charset="0"/>
              </a:rPr>
              <a:t>théorie des germes </a:t>
            </a:r>
            <a:r>
              <a:rPr lang="fr-FR" sz="2200" kern="100" dirty="0">
                <a:effectLst/>
                <a:latin typeface="Linux Libertine"/>
                <a:ea typeface="Aptos" panose="020B0004020202020204" pitchFamily="34" charset="0"/>
                <a:cs typeface="Times New Roman" panose="02020603050405020304" pitchFamily="18" charset="0"/>
              </a:rPr>
              <a:t>de Pasteur repose sur l’idée révolutionnaire selon laquelle </a:t>
            </a:r>
            <a:r>
              <a:rPr lang="fr-FR" sz="2200" b="1" kern="100" dirty="0">
                <a:effectLst/>
                <a:latin typeface="Linux Libertine"/>
                <a:ea typeface="Aptos" panose="020B0004020202020204" pitchFamily="34" charset="0"/>
                <a:cs typeface="Times New Roman" panose="02020603050405020304" pitchFamily="18" charset="0"/>
              </a:rPr>
              <a:t>les maladies sont directement liées à l’invasion de micro-organismes agressifs</a:t>
            </a:r>
            <a:r>
              <a:rPr lang="fr-FR" sz="2200" kern="100" dirty="0">
                <a:effectLst/>
                <a:latin typeface="Linux Libertine"/>
                <a:ea typeface="Aptos" panose="020B0004020202020204" pitchFamily="34" charset="0"/>
                <a:cs typeface="Times New Roman" panose="02020603050405020304" pitchFamily="18" charset="0"/>
              </a:rPr>
              <a:t>. </a:t>
            </a:r>
          </a:p>
          <a:p>
            <a:pPr indent="226695" algn="just"/>
            <a:endParaRPr lang="fr-FR" sz="2200" kern="100" dirty="0">
              <a:effectLst/>
              <a:latin typeface="Linux Libertine"/>
              <a:ea typeface="Aptos" panose="020B0004020202020204" pitchFamily="34" charset="0"/>
              <a:cs typeface="Times New Roman" panose="02020603050405020304" pitchFamily="18" charset="0"/>
            </a:endParaRPr>
          </a:p>
          <a:p>
            <a:pPr indent="226695" algn="just"/>
            <a:r>
              <a:rPr lang="fr-FR" sz="2200" kern="100" dirty="0">
                <a:effectLst/>
                <a:latin typeface="Linux Libertine"/>
                <a:ea typeface="Aptos" panose="020B0004020202020204" pitchFamily="34" charset="0"/>
                <a:cs typeface="Times New Roman" panose="02020603050405020304" pitchFamily="18" charset="0"/>
              </a:rPr>
              <a:t>Contrairement aux croyances antérieures qui attribuaient les maladies à des éléments inanimés (la saleté et la poussière), Pasteur apporta la preuve de cette théorie novatrice. </a:t>
            </a:r>
          </a:p>
          <a:p>
            <a:pPr indent="226695" algn="just"/>
            <a:endParaRPr lang="fr-FR" sz="2200" kern="100" dirty="0">
              <a:effectLst/>
              <a:latin typeface="Linux Libertine"/>
              <a:ea typeface="Aptos" panose="020B0004020202020204" pitchFamily="34" charset="0"/>
              <a:cs typeface="Times New Roman" panose="02020603050405020304" pitchFamily="18" charset="0"/>
            </a:endParaRPr>
          </a:p>
          <a:p>
            <a:pPr indent="226695" algn="just"/>
            <a:r>
              <a:rPr lang="fr-FR" sz="2200" kern="100" dirty="0">
                <a:effectLst/>
                <a:latin typeface="Linux Libertine"/>
                <a:ea typeface="Aptos" panose="020B0004020202020204" pitchFamily="34" charset="0"/>
                <a:cs typeface="Times New Roman" panose="02020603050405020304" pitchFamily="18" charset="0"/>
              </a:rPr>
              <a:t>À travers ses expérimentations visant à étayer sa théorie des germes, Pasteur parvient ainsi à une conclusion cruciale : </a:t>
            </a:r>
            <a:r>
              <a:rPr lang="fr-FR" sz="2200" b="1" kern="100" dirty="0">
                <a:effectLst/>
                <a:latin typeface="Linux Libertine"/>
                <a:ea typeface="Aptos" panose="020B0004020202020204" pitchFamily="34" charset="0"/>
                <a:cs typeface="Times New Roman" panose="02020603050405020304" pitchFamily="18" charset="0"/>
              </a:rPr>
              <a:t>l’environnement joue un rôle déterminant dans la contagion et la propagation des maladies, et leur contrôle peut être obtenu par la stérilisation.</a:t>
            </a:r>
          </a:p>
          <a:p>
            <a:pPr indent="226695" algn="just"/>
            <a:r>
              <a:rPr lang="fr-FR" sz="2200" b="1" kern="100" dirty="0">
                <a:effectLst/>
                <a:latin typeface="Linux Libertine"/>
                <a:ea typeface="Aptos" panose="020B0004020202020204" pitchFamily="34" charset="0"/>
                <a:cs typeface="Times New Roman" panose="02020603050405020304" pitchFamily="18" charset="0"/>
              </a:rPr>
              <a:t>Cette théorie qu’il défendit devant l’académie des sciences en 1878 </a:t>
            </a:r>
            <a:r>
              <a:rPr lang="fr-FR" sz="2200" kern="100" dirty="0">
                <a:effectLst/>
                <a:latin typeface="Linux Libertine"/>
                <a:ea typeface="Aptos" panose="020B0004020202020204" pitchFamily="34" charset="0"/>
                <a:cs typeface="Times New Roman" panose="02020603050405020304" pitchFamily="18" charset="0"/>
              </a:rPr>
              <a:t>a supplanté la </a:t>
            </a:r>
            <a:r>
              <a:rPr lang="fr-FR" sz="2200" i="1" kern="100" dirty="0">
                <a:effectLst/>
                <a:latin typeface="Linux Libertine"/>
                <a:ea typeface="Aptos" panose="020B0004020202020204" pitchFamily="34" charset="0"/>
                <a:cs typeface="Times New Roman" panose="02020603050405020304" pitchFamily="18" charset="0"/>
              </a:rPr>
              <a:t>théorie de la génération spontanée</a:t>
            </a:r>
            <a:r>
              <a:rPr lang="fr-FR" sz="2200" kern="100" dirty="0">
                <a:effectLst/>
                <a:latin typeface="Linux Libertine"/>
                <a:ea typeface="Aptos" panose="020B0004020202020204" pitchFamily="34" charset="0"/>
                <a:cs typeface="Times New Roman" panose="02020603050405020304" pitchFamily="18" charset="0"/>
              </a:rPr>
              <a:t>, (elle a </a:t>
            </a:r>
            <a:r>
              <a:rPr lang="fr-FR" sz="2200" kern="100" dirty="0">
                <a:latin typeface="Linux Libertine"/>
                <a:ea typeface="Aptos" panose="020B0004020202020204" pitchFamily="34" charset="0"/>
                <a:cs typeface="Times New Roman" panose="02020603050405020304" pitchFamily="18" charset="0"/>
              </a:rPr>
              <a:t>été </a:t>
            </a:r>
            <a:r>
              <a:rPr lang="fr-FR" sz="2200" kern="100" dirty="0">
                <a:effectLst/>
                <a:latin typeface="Linux Libertine"/>
                <a:ea typeface="Aptos" panose="020B0004020202020204" pitchFamily="34" charset="0"/>
                <a:cs typeface="Times New Roman" panose="02020603050405020304" pitchFamily="18" charset="0"/>
              </a:rPr>
              <a:t>confirmée par les </a:t>
            </a:r>
            <a:r>
              <a:rPr lang="fr-FR" sz="2200" b="1" i="1" kern="100" dirty="0">
                <a:effectLst/>
                <a:latin typeface="Linux Libertine"/>
                <a:ea typeface="Aptos" panose="020B0004020202020204" pitchFamily="34" charset="0"/>
                <a:cs typeface="Times New Roman" panose="02020603050405020304" pitchFamily="18" charset="0"/>
              </a:rPr>
              <a:t>postulats de Koch</a:t>
            </a:r>
            <a:r>
              <a:rPr lang="fr-FR" sz="2200" b="1" kern="100" dirty="0">
                <a:effectLst/>
                <a:latin typeface="Linux Libertine"/>
                <a:ea typeface="Aptos" panose="020B0004020202020204" pitchFamily="34" charset="0"/>
                <a:cs typeface="Times New Roman" panose="02020603050405020304" pitchFamily="18" charset="0"/>
              </a:rPr>
              <a:t> </a:t>
            </a:r>
            <a:r>
              <a:rPr lang="fr-FR" sz="2200" kern="100" dirty="0">
                <a:effectLst/>
                <a:latin typeface="Linux Libertine"/>
                <a:ea typeface="Aptos" panose="020B0004020202020204" pitchFamily="34" charset="0"/>
                <a:cs typeface="Times New Roman" panose="02020603050405020304" pitchFamily="18" charset="0"/>
              </a:rPr>
              <a:t>formulés en 1884 pour établir l'étiologie de la tuberculose).</a:t>
            </a:r>
            <a:endParaRPr lang="fr-FR" sz="2200" dirty="0"/>
          </a:p>
        </p:txBody>
      </p:sp>
      <p:sp>
        <p:nvSpPr>
          <p:cNvPr id="4" name="ZoneTexte 3">
            <a:extLst>
              <a:ext uri="{FF2B5EF4-FFF2-40B4-BE49-F238E27FC236}">
                <a16:creationId xmlns:a16="http://schemas.microsoft.com/office/drawing/2014/main" id="{D92B9EC1-0001-CFDE-426A-3070D6EDB79D}"/>
              </a:ext>
            </a:extLst>
          </p:cNvPr>
          <p:cNvSpPr txBox="1"/>
          <p:nvPr/>
        </p:nvSpPr>
        <p:spPr>
          <a:xfrm>
            <a:off x="1568245" y="256882"/>
            <a:ext cx="9866671" cy="276999"/>
          </a:xfrm>
          <a:prstGeom prst="rect">
            <a:avLst/>
          </a:prstGeom>
          <a:noFill/>
        </p:spPr>
        <p:txBody>
          <a:bodyPr wrap="square" rtlCol="0">
            <a:spAutoFit/>
          </a:bodyPr>
          <a:lstStyle/>
          <a:p>
            <a:pPr indent="226695" algn="just">
              <a:spcBef>
                <a:spcPts val="200"/>
              </a:spcBef>
            </a:pPr>
            <a:r>
              <a:rPr lang="fr-FR" sz="1100" b="1" kern="100" dirty="0">
                <a:solidFill>
                  <a:schemeClr val="bg1">
                    <a:lumMod val="95000"/>
                  </a:schemeClr>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2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6" name="Espace réservé du numéro de diapositive 5">
            <a:extLst>
              <a:ext uri="{FF2B5EF4-FFF2-40B4-BE49-F238E27FC236}">
                <a16:creationId xmlns:a16="http://schemas.microsoft.com/office/drawing/2014/main" id="{5FB5FE72-003F-796F-E5AF-96F007EC058E}"/>
              </a:ext>
            </a:extLst>
          </p:cNvPr>
          <p:cNvSpPr>
            <a:spLocks noGrp="1"/>
          </p:cNvSpPr>
          <p:nvPr>
            <p:ph type="sldNum" sz="quarter" idx="12"/>
          </p:nvPr>
        </p:nvSpPr>
        <p:spPr/>
        <p:txBody>
          <a:bodyPr/>
          <a:lstStyle/>
          <a:p>
            <a:fld id="{5AE9D81B-91BB-401D-B233-9DA72B7E232A}" type="slidenum">
              <a:rPr lang="fr-FR" smtClean="0"/>
              <a:t>29</a:t>
            </a:fld>
            <a:endParaRPr lang="fr-FR"/>
          </a:p>
        </p:txBody>
      </p:sp>
    </p:spTree>
    <p:extLst>
      <p:ext uri="{BB962C8B-B14F-4D97-AF65-F5344CB8AC3E}">
        <p14:creationId xmlns:p14="http://schemas.microsoft.com/office/powerpoint/2010/main" val="291673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501C95-6803-C37D-D983-8F5652F0AE5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A7CB827-ECBC-EAA8-5FAB-135682F47868}"/>
              </a:ext>
            </a:extLst>
          </p:cNvPr>
          <p:cNvSpPr txBox="1"/>
          <p:nvPr/>
        </p:nvSpPr>
        <p:spPr>
          <a:xfrm>
            <a:off x="1501877" y="485337"/>
            <a:ext cx="10530349" cy="1200329"/>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Depuis le début de l’antiquité, datée de 3300 ans avant JC, jusqu’à nos jours, on peut distinguer </a:t>
            </a:r>
            <a:r>
              <a:rPr lang="fr-FR" sz="2400" b="1" u="sng" dirty="0">
                <a:latin typeface="Times New Roman" panose="02020603050405020304" pitchFamily="18" charset="0"/>
                <a:cs typeface="Times New Roman" panose="02020603050405020304" pitchFamily="18" charset="0"/>
              </a:rPr>
              <a:t>deux périodes </a:t>
            </a:r>
            <a:r>
              <a:rPr lang="fr-FR" sz="2400" b="1" dirty="0">
                <a:latin typeface="Times New Roman" panose="02020603050405020304" pitchFamily="18" charset="0"/>
                <a:cs typeface="Times New Roman" panose="02020603050405020304" pitchFamily="18" charset="0"/>
              </a:rPr>
              <a:t>de durée très inégale avec un taux de mortalité et de niveaux de connaissance en matière de maladies infectieuses, très inégaux</a:t>
            </a:r>
            <a:r>
              <a:rPr lang="fr-FR" sz="2400" dirty="0">
                <a:latin typeface="Times New Roman" panose="02020603050405020304" pitchFamily="18" charset="0"/>
                <a:cs typeface="Times New Roman" panose="02020603050405020304" pitchFamily="18" charset="0"/>
              </a:rPr>
              <a:t> :</a:t>
            </a:r>
          </a:p>
        </p:txBody>
      </p:sp>
      <p:sp>
        <p:nvSpPr>
          <p:cNvPr id="5" name="Espace réservé du numéro de diapositive 4">
            <a:extLst>
              <a:ext uri="{FF2B5EF4-FFF2-40B4-BE49-F238E27FC236}">
                <a16:creationId xmlns:a16="http://schemas.microsoft.com/office/drawing/2014/main" id="{B64A131A-CA6A-1A52-A42B-44C6850FE0D4}"/>
              </a:ext>
            </a:extLst>
          </p:cNvPr>
          <p:cNvSpPr>
            <a:spLocks noGrp="1"/>
          </p:cNvSpPr>
          <p:nvPr>
            <p:ph type="sldNum" sz="quarter" idx="12"/>
          </p:nvPr>
        </p:nvSpPr>
        <p:spPr/>
        <p:txBody>
          <a:bodyPr/>
          <a:lstStyle/>
          <a:p>
            <a:fld id="{5AE9D81B-91BB-401D-B233-9DA72B7E232A}" type="slidenum">
              <a:rPr lang="fr-FR" smtClean="0"/>
              <a:t>3</a:t>
            </a:fld>
            <a:endParaRPr lang="fr-FR"/>
          </a:p>
        </p:txBody>
      </p:sp>
      <p:sp>
        <p:nvSpPr>
          <p:cNvPr id="4" name="ZoneTexte 3">
            <a:extLst>
              <a:ext uri="{FF2B5EF4-FFF2-40B4-BE49-F238E27FC236}">
                <a16:creationId xmlns:a16="http://schemas.microsoft.com/office/drawing/2014/main" id="{19F921B3-4BC8-0823-B516-95F54ECD180D}"/>
              </a:ext>
            </a:extLst>
          </p:cNvPr>
          <p:cNvSpPr txBox="1"/>
          <p:nvPr/>
        </p:nvSpPr>
        <p:spPr>
          <a:xfrm>
            <a:off x="489856" y="1999624"/>
            <a:ext cx="11255829" cy="2308324"/>
          </a:xfrm>
          <a:prstGeom prst="rect">
            <a:avLst/>
          </a:prstGeom>
          <a:solidFill>
            <a:schemeClr val="bg1">
              <a:lumMod val="75000"/>
              <a:alpha val="88000"/>
            </a:schemeClr>
          </a:solidFill>
        </p:spPr>
        <p:txBody>
          <a:bodyPr wrap="square" rtlCol="0">
            <a:spAutoFit/>
          </a:bodyPr>
          <a:lstStyle/>
          <a:p>
            <a:pPr marL="514350" indent="-514350">
              <a:buFont typeface="+mj-lt"/>
              <a:buAutoNum type="arabicPeriod"/>
            </a:pPr>
            <a:r>
              <a:rPr lang="fr-FR" sz="2000" b="1" u="sng" dirty="0">
                <a:solidFill>
                  <a:schemeClr val="accent2">
                    <a:lumMod val="75000"/>
                  </a:schemeClr>
                </a:solidFill>
                <a:latin typeface="Times New Roman" panose="02020603050405020304" pitchFamily="18" charset="0"/>
                <a:cs typeface="Times New Roman" panose="02020603050405020304" pitchFamily="18" charset="0"/>
              </a:rPr>
              <a:t>Une première période </a:t>
            </a:r>
            <a:r>
              <a:rPr lang="fr-FR" sz="2000" dirty="0">
                <a:latin typeface="Times New Roman" panose="02020603050405020304" pitchFamily="18" charset="0"/>
                <a:cs typeface="Times New Roman" panose="02020603050405020304" pitchFamily="18" charset="0"/>
              </a:rPr>
              <a:t>qui va de – 3300 à la fin du XVIIIème siècle, donc d’une </a:t>
            </a:r>
            <a:r>
              <a:rPr lang="fr-FR" sz="2000" u="sng" dirty="0">
                <a:latin typeface="Times New Roman" panose="02020603050405020304" pitchFamily="18" charset="0"/>
                <a:cs typeface="Times New Roman" panose="02020603050405020304" pitchFamily="18" charset="0"/>
              </a:rPr>
              <a:t>durée de plus de 5000 ans </a:t>
            </a:r>
            <a:r>
              <a:rPr lang="fr-FR" sz="2000" dirty="0">
                <a:latin typeface="Times New Roman" panose="02020603050405020304" pitchFamily="18" charset="0"/>
                <a:cs typeface="Times New Roman" panose="02020603050405020304" pitchFamily="18" charset="0"/>
              </a:rPr>
              <a:t>se caractérise par :</a:t>
            </a:r>
          </a:p>
          <a:p>
            <a:pPr marL="342900" indent="-342900">
              <a:buFont typeface="Wingdings" panose="05000000000000000000" pitchFamily="2" charset="2"/>
              <a:buChar char="Ø"/>
            </a:pPr>
            <a:r>
              <a:rPr lang="fr-FR" sz="2000" b="1" dirty="0">
                <a:latin typeface="Times New Roman" panose="02020603050405020304" pitchFamily="18" charset="0"/>
                <a:cs typeface="Times New Roman" panose="02020603050405020304" pitchFamily="18" charset="0"/>
              </a:rPr>
              <a:t>l’</a:t>
            </a:r>
            <a:r>
              <a:rPr lang="fr-FR" sz="2400" b="1" dirty="0">
                <a:solidFill>
                  <a:schemeClr val="accent5">
                    <a:lumMod val="60000"/>
                    <a:lumOff val="40000"/>
                  </a:schemeClr>
                </a:solidFill>
                <a:latin typeface="Times New Roman" panose="02020603050405020304" pitchFamily="18" charset="0"/>
                <a:cs typeface="Times New Roman" panose="02020603050405020304" pitchFamily="18" charset="0"/>
              </a:rPr>
              <a:t>ignorance</a:t>
            </a:r>
            <a:r>
              <a:rPr lang="fr-FR" sz="2400" b="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des causes des maladies infectieuses,</a:t>
            </a:r>
          </a:p>
          <a:p>
            <a:pPr marL="342900" indent="-342900">
              <a:buFont typeface="Wingdings" panose="05000000000000000000" pitchFamily="2" charset="2"/>
              <a:buChar char="Ø"/>
            </a:pPr>
            <a:r>
              <a:rPr lang="fr-FR" sz="2000" b="1" dirty="0">
                <a:latin typeface="Times New Roman" panose="02020603050405020304" pitchFamily="18" charset="0"/>
                <a:cs typeface="Times New Roman" panose="02020603050405020304" pitchFamily="18" charset="0"/>
              </a:rPr>
              <a:t>une </a:t>
            </a:r>
            <a:r>
              <a:rPr lang="fr-FR" sz="2000" b="1" dirty="0">
                <a:solidFill>
                  <a:schemeClr val="accent5">
                    <a:lumMod val="60000"/>
                    <a:lumOff val="40000"/>
                  </a:schemeClr>
                </a:solidFill>
                <a:latin typeface="Times New Roman" panose="02020603050405020304" pitchFamily="18" charset="0"/>
                <a:cs typeface="Times New Roman" panose="02020603050405020304" pitchFamily="18" charset="0"/>
              </a:rPr>
              <a:t>mortalité très élevée </a:t>
            </a:r>
            <a:r>
              <a:rPr lang="fr-FR" sz="2000" dirty="0">
                <a:latin typeface="Times New Roman" panose="02020603050405020304" pitchFamily="18" charset="0"/>
                <a:cs typeface="Times New Roman" panose="02020603050405020304" pitchFamily="18" charset="0"/>
              </a:rPr>
              <a:t>liée à ces maladies, aussi bien pour les enfants, de l’ordre de 50%, que pour l’ensemble de la population. La mortalité pouvait atteindre jusqu’à 90% des habitants d’une ville ou d’une région en période épidémique. </a:t>
            </a:r>
          </a:p>
          <a:p>
            <a:pPr marL="342900" indent="-342900">
              <a:buFont typeface="Wingdings" panose="05000000000000000000" pitchFamily="2" charset="2"/>
              <a:buChar char="Ø"/>
            </a:pPr>
            <a:r>
              <a:rPr lang="fr-FR" sz="2000" dirty="0">
                <a:latin typeface="Times New Roman" panose="02020603050405020304" pitchFamily="18" charset="0"/>
                <a:cs typeface="Times New Roman" panose="02020603050405020304" pitchFamily="18" charset="0"/>
              </a:rPr>
              <a:t>Une relative </a:t>
            </a:r>
            <a:r>
              <a:rPr lang="fr-FR" sz="2000" dirty="0">
                <a:solidFill>
                  <a:schemeClr val="accent5">
                    <a:lumMod val="60000"/>
                    <a:lumOff val="40000"/>
                  </a:schemeClr>
                </a:solidFill>
                <a:latin typeface="Times New Roman" panose="02020603050405020304" pitchFamily="18" charset="0"/>
                <a:cs typeface="Times New Roman" panose="02020603050405020304" pitchFamily="18" charset="0"/>
              </a:rPr>
              <a:t>stabilité de la population humaine</a:t>
            </a:r>
          </a:p>
        </p:txBody>
      </p:sp>
      <p:sp>
        <p:nvSpPr>
          <p:cNvPr id="6" name="ZoneTexte 5">
            <a:extLst>
              <a:ext uri="{FF2B5EF4-FFF2-40B4-BE49-F238E27FC236}">
                <a16:creationId xmlns:a16="http://schemas.microsoft.com/office/drawing/2014/main" id="{6A06C813-12C5-C0E3-29D0-FD40C23BA2D3}"/>
              </a:ext>
            </a:extLst>
          </p:cNvPr>
          <p:cNvSpPr txBox="1"/>
          <p:nvPr/>
        </p:nvSpPr>
        <p:spPr>
          <a:xfrm>
            <a:off x="489856" y="4538364"/>
            <a:ext cx="11277600" cy="2000548"/>
          </a:xfrm>
          <a:prstGeom prst="rect">
            <a:avLst/>
          </a:prstGeom>
          <a:noFill/>
          <a:ln>
            <a:solidFill>
              <a:schemeClr val="accent1"/>
            </a:solidFill>
          </a:ln>
        </p:spPr>
        <p:txBody>
          <a:bodyPr wrap="square" rtlCol="0">
            <a:spAutoFit/>
          </a:bodyPr>
          <a:lstStyle/>
          <a:p>
            <a:pPr marL="342900" indent="-342900">
              <a:buFont typeface="+mj-lt"/>
              <a:buAutoNum type="arabicPeriod" startAt="2"/>
            </a:pPr>
            <a:r>
              <a:rPr lang="fr-FR" sz="2000" b="1" u="sng" dirty="0">
                <a:solidFill>
                  <a:schemeClr val="accent2">
                    <a:lumMod val="75000"/>
                  </a:schemeClr>
                </a:solidFill>
                <a:latin typeface="Times New Roman" panose="02020603050405020304" pitchFamily="18" charset="0"/>
                <a:cs typeface="Times New Roman" panose="02020603050405020304" pitchFamily="18" charset="0"/>
              </a:rPr>
              <a:t>Une deuxième période </a:t>
            </a:r>
            <a:r>
              <a:rPr lang="fr-FR" sz="2000" u="sng" dirty="0">
                <a:latin typeface="Times New Roman" panose="02020603050405020304" pitchFamily="18" charset="0"/>
                <a:cs typeface="Times New Roman" panose="02020603050405020304" pitchFamily="18" charset="0"/>
              </a:rPr>
              <a:t>très courte de 150 ans </a:t>
            </a:r>
            <a:r>
              <a:rPr lang="fr-FR" sz="2000" dirty="0">
                <a:latin typeface="Times New Roman" panose="02020603050405020304" pitchFamily="18" charset="0"/>
                <a:cs typeface="Times New Roman" panose="02020603050405020304" pitchFamily="18" charset="0"/>
              </a:rPr>
              <a:t>qui se caractérise par :</a:t>
            </a:r>
          </a:p>
          <a:p>
            <a:pPr marL="342900" indent="-342900">
              <a:buFont typeface="Wingdings" panose="05000000000000000000" pitchFamily="2" charset="2"/>
              <a:buChar char="Ø"/>
            </a:pPr>
            <a:r>
              <a:rPr lang="fr-FR" sz="2000" dirty="0">
                <a:latin typeface="Times New Roman" panose="02020603050405020304" pitchFamily="18" charset="0"/>
                <a:cs typeface="Times New Roman" panose="02020603050405020304" pitchFamily="18" charset="0"/>
              </a:rPr>
              <a:t>la </a:t>
            </a:r>
            <a:r>
              <a:rPr lang="fr-FR" sz="2400" b="1" dirty="0">
                <a:solidFill>
                  <a:schemeClr val="accent6"/>
                </a:solidFill>
                <a:latin typeface="Times New Roman" panose="02020603050405020304" pitchFamily="18" charset="0"/>
                <a:cs typeface="Times New Roman" panose="02020603050405020304" pitchFamily="18" charset="0"/>
              </a:rPr>
              <a:t>connaissance</a:t>
            </a:r>
            <a:r>
              <a:rPr lang="fr-FR" sz="2000" b="1" dirty="0">
                <a:latin typeface="Times New Roman" panose="02020603050405020304" pitchFamily="18" charset="0"/>
                <a:cs typeface="Times New Roman" panose="02020603050405020304" pitchFamily="18" charset="0"/>
              </a:rPr>
              <a:t> des microbes </a:t>
            </a:r>
            <a:r>
              <a:rPr lang="fr-FR" sz="2000" dirty="0">
                <a:latin typeface="Times New Roman" panose="02020603050405020304" pitchFamily="18" charset="0"/>
                <a:cs typeface="Times New Roman" panose="02020603050405020304" pitchFamily="18" charset="0"/>
              </a:rPr>
              <a:t>à l’origine de ces maladies, </a:t>
            </a:r>
          </a:p>
          <a:p>
            <a:pPr marL="342900" indent="-342900">
              <a:buFont typeface="Wingdings" panose="05000000000000000000" pitchFamily="2" charset="2"/>
              <a:buChar char="Ø"/>
            </a:pPr>
            <a:r>
              <a:rPr lang="fr-FR" sz="2000" b="1" dirty="0">
                <a:latin typeface="Times New Roman" panose="02020603050405020304" pitchFamily="18" charset="0"/>
                <a:cs typeface="Times New Roman" panose="02020603050405020304" pitchFamily="18" charset="0"/>
              </a:rPr>
              <a:t>le développement de moyens de prévention et de lutte</a:t>
            </a:r>
            <a:r>
              <a:rPr lang="fr-FR" sz="2000" dirty="0">
                <a:latin typeface="Times New Roman" panose="02020603050405020304" pitchFamily="18" charset="0"/>
                <a:cs typeface="Times New Roman" panose="02020603050405020304" pitchFamily="18" charset="0"/>
              </a:rPr>
              <a:t>, avec comme conséquences :</a:t>
            </a:r>
          </a:p>
          <a:p>
            <a:pPr marL="800100" lvl="1" indent="-342900">
              <a:buFont typeface="Wingdings" panose="05000000000000000000" pitchFamily="2" charset="2"/>
              <a:buChar char="ü"/>
            </a:pPr>
            <a:r>
              <a:rPr lang="fr-FR" sz="2000" b="1" dirty="0">
                <a:latin typeface="Times New Roman" panose="02020603050405020304" pitchFamily="18" charset="0"/>
                <a:cs typeface="Times New Roman" panose="02020603050405020304" pitchFamily="18" charset="0"/>
              </a:rPr>
              <a:t>une baisse spectaculaire des décès par maladies infectieuses</a:t>
            </a:r>
            <a:r>
              <a:rPr lang="fr-FR" sz="2000" dirty="0">
                <a:latin typeface="Times New Roman" panose="02020603050405020304" pitchFamily="18" charset="0"/>
                <a:cs typeface="Times New Roman" panose="02020603050405020304" pitchFamily="18" charset="0"/>
              </a:rPr>
              <a:t> (aujourd’hui 2% des causes de mortalité en France) </a:t>
            </a:r>
          </a:p>
          <a:p>
            <a:pPr marL="800100" lvl="1" indent="-342900">
              <a:buFont typeface="Wingdings" panose="05000000000000000000" pitchFamily="2" charset="2"/>
              <a:buChar char="ü"/>
            </a:pPr>
            <a:r>
              <a:rPr lang="fr-FR" sz="2000" dirty="0">
                <a:latin typeface="Times New Roman" panose="02020603050405020304" pitchFamily="18" charset="0"/>
                <a:cs typeface="Times New Roman" panose="02020603050405020304" pitchFamily="18" charset="0"/>
              </a:rPr>
              <a:t>et une </a:t>
            </a:r>
            <a:r>
              <a:rPr lang="fr-FR" sz="2000" b="1" dirty="0">
                <a:latin typeface="Times New Roman" panose="02020603050405020304" pitchFamily="18" charset="0"/>
                <a:cs typeface="Times New Roman" panose="02020603050405020304" pitchFamily="18" charset="0"/>
              </a:rPr>
              <a:t>croissance exponentielle de la population humaine</a:t>
            </a:r>
            <a:r>
              <a:rPr lang="fr-FR"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9235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708523-CCCB-5211-F467-82044AB1593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4AF80BA-2CA9-6F11-F887-A83486C9A7DD}"/>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6" name="Espace réservé du numéro de diapositive 5">
            <a:extLst>
              <a:ext uri="{FF2B5EF4-FFF2-40B4-BE49-F238E27FC236}">
                <a16:creationId xmlns:a16="http://schemas.microsoft.com/office/drawing/2014/main" id="{9832A176-9800-9A61-2965-58CDE79E5500}"/>
              </a:ext>
            </a:extLst>
          </p:cNvPr>
          <p:cNvSpPr>
            <a:spLocks noGrp="1"/>
          </p:cNvSpPr>
          <p:nvPr>
            <p:ph type="sldNum" sz="quarter" idx="12"/>
          </p:nvPr>
        </p:nvSpPr>
        <p:spPr/>
        <p:txBody>
          <a:bodyPr/>
          <a:lstStyle/>
          <a:p>
            <a:fld id="{5AE9D81B-91BB-401D-B233-9DA72B7E232A}" type="slidenum">
              <a:rPr lang="fr-FR" smtClean="0"/>
              <a:t>30</a:t>
            </a:fld>
            <a:endParaRPr lang="fr-FR"/>
          </a:p>
        </p:txBody>
      </p:sp>
      <p:pic>
        <p:nvPicPr>
          <p:cNvPr id="7" name="Image 6">
            <a:extLst>
              <a:ext uri="{FF2B5EF4-FFF2-40B4-BE49-F238E27FC236}">
                <a16:creationId xmlns:a16="http://schemas.microsoft.com/office/drawing/2014/main" id="{F9835F32-4B0A-5B31-E178-019CDF5767AB}"/>
              </a:ext>
            </a:extLst>
          </p:cNvPr>
          <p:cNvPicPr>
            <a:picLocks noChangeAspect="1"/>
          </p:cNvPicPr>
          <p:nvPr/>
        </p:nvPicPr>
        <p:blipFill>
          <a:blip r:embed="rId2"/>
          <a:stretch>
            <a:fillRect/>
          </a:stretch>
        </p:blipFill>
        <p:spPr>
          <a:xfrm>
            <a:off x="1262743" y="862037"/>
            <a:ext cx="10261081" cy="5739081"/>
          </a:xfrm>
          <a:prstGeom prst="rect">
            <a:avLst/>
          </a:prstGeom>
        </p:spPr>
      </p:pic>
    </p:spTree>
    <p:extLst>
      <p:ext uri="{BB962C8B-B14F-4D97-AF65-F5344CB8AC3E}">
        <p14:creationId xmlns:p14="http://schemas.microsoft.com/office/powerpoint/2010/main" val="1757478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218C0B-0911-319A-7913-AB6A9246044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970B778-7164-E448-118B-6DE53DCC3320}"/>
              </a:ext>
            </a:extLst>
          </p:cNvPr>
          <p:cNvSpPr txBox="1"/>
          <p:nvPr/>
        </p:nvSpPr>
        <p:spPr>
          <a:xfrm>
            <a:off x="680183" y="1588803"/>
            <a:ext cx="11277599" cy="4832092"/>
          </a:xfrm>
          <a:prstGeom prst="rect">
            <a:avLst/>
          </a:prstGeom>
          <a:noFill/>
        </p:spPr>
        <p:txBody>
          <a:bodyPr wrap="square" rtlCol="0">
            <a:spAutoFit/>
          </a:bodyPr>
          <a:lstStyle/>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ce que nous savons des maladies infectieuses, telles qu’elles ont été rapportées par les auteurs et les médecins de l’antiquité et jusqu’à la fin du XIX siècle, </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Découverte de la </a:t>
            </a:r>
            <a:r>
              <a:rPr lang="fr-FR" sz="2800" b="1" dirty="0">
                <a:solidFill>
                  <a:schemeClr val="bg1">
                    <a:lumMod val="85000"/>
                  </a:schemeClr>
                </a:solidFill>
                <a:latin typeface="Times New Roman" panose="02020603050405020304" pitchFamily="18" charset="0"/>
                <a:cs typeface="Times New Roman" panose="02020603050405020304" pitchFamily="18" charset="0"/>
              </a:rPr>
              <a:t>vaccination</a:t>
            </a:r>
            <a:r>
              <a:rPr lang="fr-FR" sz="2800" dirty="0">
                <a:solidFill>
                  <a:schemeClr val="bg1">
                    <a:lumMod val="85000"/>
                  </a:schemeClr>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800" b="1" dirty="0">
                <a:solidFill>
                  <a:schemeClr val="bg1">
                    <a:lumMod val="85000"/>
                  </a:schemeClr>
                </a:solidFill>
                <a:latin typeface="Times New Roman" panose="02020603050405020304" pitchFamily="18" charset="0"/>
                <a:cs typeface="Times New Roman" panose="02020603050405020304" pitchFamily="18" charset="0"/>
              </a:rPr>
              <a:t>La</a:t>
            </a:r>
            <a:r>
              <a:rPr lang="fr-FR" sz="2800" dirty="0">
                <a:solidFill>
                  <a:schemeClr val="bg1">
                    <a:lumMod val="85000"/>
                  </a:schemeClr>
                </a:solidFill>
                <a:latin typeface="Times New Roman" panose="02020603050405020304" pitchFamily="18" charset="0"/>
                <a:cs typeface="Times New Roman" panose="02020603050405020304" pitchFamily="18" charset="0"/>
              </a:rPr>
              <a:t> </a:t>
            </a:r>
            <a:r>
              <a:rPr lang="fr-FR" sz="2800" b="1" dirty="0">
                <a:solidFill>
                  <a:schemeClr val="bg1">
                    <a:lumMod val="85000"/>
                  </a:schemeClr>
                </a:solidFill>
                <a:latin typeface="Times New Roman" panose="02020603050405020304" pitchFamily="18" charset="0"/>
                <a:cs typeface="Times New Roman" panose="02020603050405020304" pitchFamily="18" charset="0"/>
              </a:rPr>
              <a:t>théorie microbienne</a:t>
            </a:r>
          </a:p>
          <a:p>
            <a:pPr marL="285750" indent="-285750">
              <a:buFont typeface="Arial" panose="020B0604020202020204" pitchFamily="34" charset="0"/>
              <a:buChar char="•"/>
            </a:pPr>
            <a:r>
              <a:rPr lang="fr-FR" sz="2800" b="1" dirty="0">
                <a:latin typeface="Times New Roman" panose="02020603050405020304" pitchFamily="18" charset="0"/>
                <a:cs typeface="Times New Roman" panose="02020603050405020304" pitchFamily="18" charset="0"/>
              </a:rPr>
              <a:t>Les agents infectieux</a:t>
            </a:r>
          </a:p>
          <a:p>
            <a:pPr marL="285750" indent="-285750">
              <a:buFont typeface="Arial" panose="020B0604020202020204" pitchFamily="34" charset="0"/>
              <a:buChar char="•"/>
            </a:pPr>
            <a:r>
              <a:rPr lang="fr-FR" sz="2800" b="1" dirty="0">
                <a:solidFill>
                  <a:schemeClr val="bg1">
                    <a:lumMod val="85000"/>
                  </a:schemeClr>
                </a:solidFill>
                <a:latin typeface="Times New Roman" panose="02020603050405020304" pitchFamily="18" charset="0"/>
                <a:cs typeface="Times New Roman" panose="02020603050405020304" pitchFamily="18" charset="0"/>
              </a:rPr>
              <a:t>Mesures et moyens qui ont découlé de ces découvertes pour lutter contre les affections.</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Je vous parlerai aussi, bien sûr, des </a:t>
            </a:r>
            <a:r>
              <a:rPr lang="fr-FR" sz="2800" b="1" dirty="0">
                <a:solidFill>
                  <a:schemeClr val="bg1">
                    <a:lumMod val="85000"/>
                  </a:schemeClr>
                </a:solidFill>
                <a:latin typeface="Times New Roman" panose="02020603050405020304" pitchFamily="18" charset="0"/>
                <a:cs typeface="Times New Roman" panose="02020603050405020304" pitchFamily="18" charset="0"/>
              </a:rPr>
              <a:t>conséquences</a:t>
            </a:r>
            <a:r>
              <a:rPr lang="fr-FR" sz="2800" dirty="0">
                <a:solidFill>
                  <a:schemeClr val="bg1">
                    <a:lumMod val="85000"/>
                  </a:schemeClr>
                </a:solidFill>
                <a:latin typeface="Times New Roman" panose="02020603050405020304" pitchFamily="18" charset="0"/>
                <a:cs typeface="Times New Roman" panose="02020603050405020304" pitchFamily="18" charset="0"/>
              </a:rPr>
              <a:t> des mesures préventives et thérapeutiques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mortalité infantile </a:t>
            </a:r>
            <a:r>
              <a:rPr lang="fr-FR" sz="2800" dirty="0">
                <a:solidFill>
                  <a:schemeClr val="bg1">
                    <a:lumMod val="85000"/>
                  </a:schemeClr>
                </a:solidFill>
                <a:latin typeface="Times New Roman" panose="02020603050405020304" pitchFamily="18" charset="0"/>
                <a:cs typeface="Times New Roman" panose="02020603050405020304" pitchFamily="18" charset="0"/>
              </a:rPr>
              <a:t>et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croissance exponentielle de la population mondiale</a:t>
            </a:r>
            <a:r>
              <a:rPr lang="fr-FR" sz="2800" dirty="0">
                <a:solidFill>
                  <a:schemeClr val="bg1">
                    <a:lumMod val="85000"/>
                  </a:schemeClr>
                </a:solidFill>
                <a:latin typeface="Times New Roman" panose="02020603050405020304" pitchFamily="18" charset="0"/>
                <a:cs typeface="Times New Roman" panose="02020603050405020304" pitchFamily="18" charset="0"/>
              </a:rPr>
              <a:t>.</a:t>
            </a:r>
          </a:p>
        </p:txBody>
      </p:sp>
      <p:sp>
        <p:nvSpPr>
          <p:cNvPr id="5" name="Espace réservé du numéro de diapositive 4">
            <a:extLst>
              <a:ext uri="{FF2B5EF4-FFF2-40B4-BE49-F238E27FC236}">
                <a16:creationId xmlns:a16="http://schemas.microsoft.com/office/drawing/2014/main" id="{86547A3E-7184-1171-0E82-63C1555137FD}"/>
              </a:ext>
            </a:extLst>
          </p:cNvPr>
          <p:cNvSpPr>
            <a:spLocks noGrp="1"/>
          </p:cNvSpPr>
          <p:nvPr>
            <p:ph type="sldNum" sz="quarter" idx="12"/>
          </p:nvPr>
        </p:nvSpPr>
        <p:spPr/>
        <p:txBody>
          <a:bodyPr/>
          <a:lstStyle/>
          <a:p>
            <a:fld id="{5AE9D81B-91BB-401D-B233-9DA72B7E232A}" type="slidenum">
              <a:rPr lang="fr-FR" smtClean="0"/>
              <a:t>31</a:t>
            </a:fld>
            <a:endParaRPr lang="fr-FR"/>
          </a:p>
        </p:txBody>
      </p:sp>
      <p:sp>
        <p:nvSpPr>
          <p:cNvPr id="6" name="ZoneTexte 5">
            <a:extLst>
              <a:ext uri="{FF2B5EF4-FFF2-40B4-BE49-F238E27FC236}">
                <a16:creationId xmlns:a16="http://schemas.microsoft.com/office/drawing/2014/main" id="{3CC72E8E-AC7C-418C-BA0B-7D544FCFFEE5}"/>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La </a:t>
            </a:r>
            <a:r>
              <a:rPr lang="fr-FR" sz="1100" b="1" kern="100" dirty="0">
                <a:solidFill>
                  <a:schemeClr val="bg1">
                    <a:lumMod val="65000"/>
                  </a:schemeClr>
                </a:solidFill>
                <a:effectLst/>
                <a:latin typeface="Linux Libertine"/>
                <a:ea typeface="Times New Roman" panose="02020603050405020304" pitchFamily="18" charset="0"/>
                <a:cs typeface="Times New Roman" panose="02020603050405020304" pitchFamily="18" charset="0"/>
              </a:rPr>
              <a:t>vaccination  La théorie microbienne. </a:t>
            </a:r>
            <a:r>
              <a:rPr lang="fr-FR" sz="1100" b="1" kern="100" dirty="0">
                <a:effectLst/>
                <a:latin typeface="Linux Libertine"/>
                <a:ea typeface="Times New Roman" panose="02020603050405020304" pitchFamily="18" charset="0"/>
                <a:cs typeface="Times New Roman" panose="02020603050405020304" pitchFamily="18" charset="0"/>
              </a:rPr>
              <a:t>Les moyens de lutte contre les maladies infectieuses </a:t>
            </a:r>
          </a:p>
        </p:txBody>
      </p:sp>
    </p:spTree>
    <p:extLst>
      <p:ext uri="{BB962C8B-B14F-4D97-AF65-F5344CB8AC3E}">
        <p14:creationId xmlns:p14="http://schemas.microsoft.com/office/powerpoint/2010/main" val="809473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83C92D5-B127-3ED2-AED8-369DD74784B8}"/>
              </a:ext>
            </a:extLst>
          </p:cNvPr>
          <p:cNvSpPr txBox="1"/>
          <p:nvPr/>
        </p:nvSpPr>
        <p:spPr>
          <a:xfrm>
            <a:off x="1430593" y="283221"/>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4" name="ZoneTexte 3">
            <a:extLst>
              <a:ext uri="{FF2B5EF4-FFF2-40B4-BE49-F238E27FC236}">
                <a16:creationId xmlns:a16="http://schemas.microsoft.com/office/drawing/2014/main" id="{AF309802-DAE8-568D-FC04-B29FBD830DA5}"/>
              </a:ext>
            </a:extLst>
          </p:cNvPr>
          <p:cNvSpPr txBox="1"/>
          <p:nvPr/>
        </p:nvSpPr>
        <p:spPr>
          <a:xfrm>
            <a:off x="1818968" y="1189703"/>
            <a:ext cx="9979742" cy="3539430"/>
          </a:xfrm>
          <a:prstGeom prst="rect">
            <a:avLst/>
          </a:prstGeom>
          <a:noFill/>
        </p:spPr>
        <p:txBody>
          <a:bodyPr wrap="square" rtlCol="0">
            <a:spAutoFit/>
          </a:bodyPr>
          <a:lstStyle/>
          <a:p>
            <a:r>
              <a:rPr lang="fr-FR" sz="2800" dirty="0">
                <a:latin typeface="Linux Libertine"/>
              </a:rPr>
              <a:t>Dès que l’on a pu et su les observer on a décrit un grand nombre d’agents infectieux que l’on a catégorisés :</a:t>
            </a:r>
          </a:p>
          <a:p>
            <a:endParaRPr lang="fr-FR" sz="2800" dirty="0">
              <a:latin typeface="Linux Libertine"/>
            </a:endParaRPr>
          </a:p>
          <a:p>
            <a:pPr marL="457200" indent="-457200">
              <a:buFont typeface="Arial" panose="020B0604020202020204" pitchFamily="34" charset="0"/>
              <a:buChar char="•"/>
            </a:pPr>
            <a:r>
              <a:rPr lang="fr-FR" sz="2800" dirty="0">
                <a:latin typeface="Linux Libertine"/>
              </a:rPr>
              <a:t>Les Bactéries,</a:t>
            </a:r>
          </a:p>
          <a:p>
            <a:pPr marL="457200" indent="-457200">
              <a:buFont typeface="Arial" panose="020B0604020202020204" pitchFamily="34" charset="0"/>
              <a:buChar char="•"/>
            </a:pPr>
            <a:r>
              <a:rPr lang="fr-FR" sz="2800" dirty="0">
                <a:latin typeface="Linux Libertine"/>
              </a:rPr>
              <a:t>Les virus,</a:t>
            </a:r>
          </a:p>
          <a:p>
            <a:pPr marL="457200" indent="-457200">
              <a:buFont typeface="Arial" panose="020B0604020202020204" pitchFamily="34" charset="0"/>
              <a:buChar char="•"/>
            </a:pPr>
            <a:r>
              <a:rPr lang="fr-FR" sz="2800" dirty="0">
                <a:latin typeface="Linux Libertine"/>
              </a:rPr>
              <a:t>Les parasites</a:t>
            </a:r>
          </a:p>
          <a:p>
            <a:pPr marL="457200" indent="-457200">
              <a:buFont typeface="Arial" panose="020B0604020202020204" pitchFamily="34" charset="0"/>
              <a:buChar char="•"/>
            </a:pPr>
            <a:r>
              <a:rPr lang="fr-FR" sz="2800" dirty="0">
                <a:latin typeface="Linux Libertine"/>
              </a:rPr>
              <a:t>Les champignons</a:t>
            </a:r>
          </a:p>
          <a:p>
            <a:pPr marL="457200" indent="-457200">
              <a:buFont typeface="Arial" panose="020B0604020202020204" pitchFamily="34" charset="0"/>
              <a:buChar char="•"/>
            </a:pPr>
            <a:r>
              <a:rPr lang="fr-FR" sz="2800" dirty="0">
                <a:latin typeface="Linux Libertine"/>
              </a:rPr>
              <a:t>Les prions</a:t>
            </a:r>
          </a:p>
        </p:txBody>
      </p:sp>
    </p:spTree>
    <p:extLst>
      <p:ext uri="{BB962C8B-B14F-4D97-AF65-F5344CB8AC3E}">
        <p14:creationId xmlns:p14="http://schemas.microsoft.com/office/powerpoint/2010/main" val="1125081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Bactéries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10953135" cy="3046988"/>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Ce sont des </a:t>
            </a:r>
            <a:r>
              <a:rPr lang="fr-FR" sz="2400" b="1" i="1" kern="100" dirty="0">
                <a:effectLst/>
                <a:latin typeface="Linux Libertine"/>
                <a:ea typeface="Aptos" panose="020B0004020202020204" pitchFamily="34" charset="0"/>
                <a:cs typeface="Times New Roman" panose="02020603050405020304" pitchFamily="18" charset="0"/>
              </a:rPr>
              <a:t>procaryotes</a:t>
            </a:r>
            <a:r>
              <a:rPr lang="fr-FR" sz="2400" kern="100" dirty="0">
                <a:effectLst/>
                <a:latin typeface="Linux Libertine"/>
                <a:ea typeface="Aptos" panose="020B0004020202020204" pitchFamily="34" charset="0"/>
                <a:cs typeface="Times New Roman" panose="02020603050405020304" pitchFamily="18" charset="0"/>
              </a:rPr>
              <a:t> constitués d’une seule cellule avec un chromosome (ADN) généralement circulaire, sans noyau et sans organites cellulaires. Parfois elles sont pourvues de cils ou de flagelles leur permettant de se mouvoir. Elles vivent en colonies. Certaines sécrètent des toxines : bacille du tétanos, certains colibacilles, bacille botulinique.</a:t>
            </a:r>
          </a:p>
          <a:p>
            <a:pPr indent="226695" algn="just"/>
            <a:r>
              <a:rPr lang="fr-FR" sz="2400" kern="100" dirty="0">
                <a:effectLst/>
                <a:latin typeface="Linux Libertine"/>
                <a:ea typeface="Aptos" panose="020B0004020202020204" pitchFamily="34" charset="0"/>
                <a:cs typeface="Times New Roman" panose="02020603050405020304" pitchFamily="18" charset="0"/>
              </a:rPr>
              <a:t>La plupart des bactéries sont soit sphériques soit en forme de bâtonnets.</a:t>
            </a:r>
          </a:p>
          <a:p>
            <a:pPr indent="226695" algn="just"/>
            <a:r>
              <a:rPr lang="fr-FR" sz="2400" kern="100" dirty="0">
                <a:effectLst/>
                <a:latin typeface="Linux Libertine"/>
                <a:ea typeface="Aptos" panose="020B0004020202020204" pitchFamily="34" charset="0"/>
                <a:cs typeface="Times New Roman" panose="02020603050405020304" pitchFamily="18" charset="0"/>
              </a:rPr>
              <a:t>Les cellules bactériennes typiques ont une taille comprise entre 0,5 et 5 µm de longueur</a:t>
            </a:r>
          </a:p>
        </p:txBody>
      </p:sp>
    </p:spTree>
    <p:extLst>
      <p:ext uri="{BB962C8B-B14F-4D97-AF65-F5344CB8AC3E}">
        <p14:creationId xmlns:p14="http://schemas.microsoft.com/office/powerpoint/2010/main" val="1018477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Bactéries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5378245" cy="4708981"/>
          </a:xfrm>
          <a:prstGeom prst="rect">
            <a:avLst/>
          </a:prstGeom>
          <a:noFill/>
        </p:spPr>
        <p:txBody>
          <a:bodyPr wrap="square" rtlCol="0">
            <a:spAutoFit/>
          </a:bodyPr>
          <a:lstStyle/>
          <a:p>
            <a:pPr indent="226695" algn="just"/>
            <a:r>
              <a:rPr lang="fr-FR" sz="2000" kern="100" dirty="0">
                <a:effectLst/>
                <a:latin typeface="Linux Libertine"/>
                <a:ea typeface="Aptos" panose="020B0004020202020204" pitchFamily="34" charset="0"/>
                <a:cs typeface="Times New Roman" panose="02020603050405020304" pitchFamily="18" charset="0"/>
              </a:rPr>
              <a:t>Les bactéries, avec les autres micro-organismes, participent pour une très large part à l’équilibre biologique existant à la surface de la Terre. Elles colonisent en effet tous les écosystèmes et sont à l’origine de transformations chimiques fondamentales lors des processus biogéochimiques responsables du cycle des éléments sur la planète.</a:t>
            </a:r>
          </a:p>
          <a:p>
            <a:pPr indent="226695" algn="just"/>
            <a:r>
              <a:rPr lang="fr-FR" sz="2000" kern="100" dirty="0">
                <a:effectLst/>
                <a:latin typeface="Linux Libertine"/>
                <a:ea typeface="Aptos" panose="020B0004020202020204" pitchFamily="34" charset="0"/>
                <a:cs typeface="Times New Roman" panose="02020603050405020304" pitchFamily="18" charset="0"/>
              </a:rPr>
              <a:t>La plupart de ces bactéries sont inoffensives ou bénéfiques pour l’organisme. </a:t>
            </a:r>
            <a:r>
              <a:rPr lang="fr-FR" sz="2000" b="1" kern="100" dirty="0">
                <a:effectLst/>
                <a:latin typeface="Linux Libertine"/>
                <a:ea typeface="Aptos" panose="020B0004020202020204" pitchFamily="34" charset="0"/>
                <a:cs typeface="Times New Roman" panose="02020603050405020304" pitchFamily="18" charset="0"/>
              </a:rPr>
              <a:t>Il existe cependant de nombreuses espèces pathogènes à l'origine de maladies infectieuses comme le choléra, la </a:t>
            </a:r>
            <a:r>
              <a:rPr lang="fr-FR" sz="2000" b="1" kern="100" dirty="0" err="1">
                <a:effectLst/>
                <a:latin typeface="Linux Libertine"/>
                <a:ea typeface="Aptos" panose="020B0004020202020204" pitchFamily="34" charset="0"/>
                <a:cs typeface="Times New Roman" panose="02020603050405020304" pitchFamily="18" charset="0"/>
              </a:rPr>
              <a:t>thyph</a:t>
            </a:r>
            <a:r>
              <a:rPr lang="fr-FR" sz="2000" b="1" kern="100" dirty="0" err="1">
                <a:latin typeface="Linux Libertine"/>
                <a:ea typeface="Aptos" panose="020B0004020202020204" pitchFamily="34" charset="0"/>
                <a:cs typeface="Times New Roman" panose="02020603050405020304" pitchFamily="18" charset="0"/>
              </a:rPr>
              <a:t>oïde</a:t>
            </a:r>
            <a:r>
              <a:rPr lang="fr-FR" sz="2000" b="1" kern="100" dirty="0">
                <a:latin typeface="Linux Libertine"/>
                <a:ea typeface="Aptos" panose="020B0004020202020204" pitchFamily="34" charset="0"/>
                <a:cs typeface="Times New Roman" panose="02020603050405020304" pitchFamily="18" charset="0"/>
              </a:rPr>
              <a:t>, </a:t>
            </a:r>
            <a:r>
              <a:rPr lang="fr-FR" sz="2000" b="1" kern="100" dirty="0">
                <a:effectLst/>
                <a:latin typeface="Linux Libertine"/>
                <a:ea typeface="Aptos" panose="020B0004020202020204" pitchFamily="34" charset="0"/>
                <a:cs typeface="Times New Roman" panose="02020603050405020304" pitchFamily="18" charset="0"/>
              </a:rPr>
              <a:t>la syphilis, la peste, l’anthrax, la tuberculose, les streptococcies, les staphylococcies</a:t>
            </a:r>
            <a:r>
              <a:rPr lang="fr-FR" sz="2000" b="1" kern="100" dirty="0">
                <a:latin typeface="Linux Libertine"/>
                <a:ea typeface="Aptos" panose="020B0004020202020204" pitchFamily="34" charset="0"/>
                <a:cs typeface="Times New Roman" panose="02020603050405020304" pitchFamily="18" charset="0"/>
              </a:rPr>
              <a:t>..</a:t>
            </a:r>
            <a:r>
              <a:rPr lang="fr-FR" sz="2000" b="1" kern="100" dirty="0">
                <a:effectLst/>
                <a:latin typeface="Linux Libertine"/>
                <a:ea typeface="Aptos" panose="020B0004020202020204" pitchFamily="34" charset="0"/>
                <a:cs typeface="Times New Roman" panose="02020603050405020304" pitchFamily="18" charset="0"/>
              </a:rPr>
              <a:t>.</a:t>
            </a:r>
          </a:p>
        </p:txBody>
      </p:sp>
      <p:pic>
        <p:nvPicPr>
          <p:cNvPr id="6" name="Image 5">
            <a:extLst>
              <a:ext uri="{FF2B5EF4-FFF2-40B4-BE49-F238E27FC236}">
                <a16:creationId xmlns:a16="http://schemas.microsoft.com/office/drawing/2014/main" id="{BE02676B-B432-AF60-343F-2DEEAA286979}"/>
              </a:ext>
            </a:extLst>
          </p:cNvPr>
          <p:cNvPicPr>
            <a:picLocks noChangeAspect="1"/>
          </p:cNvPicPr>
          <p:nvPr/>
        </p:nvPicPr>
        <p:blipFill>
          <a:blip r:embed="rId2"/>
          <a:stretch>
            <a:fillRect/>
          </a:stretch>
        </p:blipFill>
        <p:spPr>
          <a:xfrm>
            <a:off x="6501580" y="688257"/>
            <a:ext cx="4930567" cy="2842506"/>
          </a:xfrm>
          <a:prstGeom prst="rect">
            <a:avLst/>
          </a:prstGeom>
        </p:spPr>
      </p:pic>
      <p:pic>
        <p:nvPicPr>
          <p:cNvPr id="8" name="Image 7">
            <a:extLst>
              <a:ext uri="{FF2B5EF4-FFF2-40B4-BE49-F238E27FC236}">
                <a16:creationId xmlns:a16="http://schemas.microsoft.com/office/drawing/2014/main" id="{5BBCEF18-E81F-7848-F707-5537F4E3E629}"/>
              </a:ext>
            </a:extLst>
          </p:cNvPr>
          <p:cNvPicPr>
            <a:picLocks noChangeAspect="1"/>
          </p:cNvPicPr>
          <p:nvPr/>
        </p:nvPicPr>
        <p:blipFill>
          <a:blip r:embed="rId3"/>
          <a:stretch>
            <a:fillRect/>
          </a:stretch>
        </p:blipFill>
        <p:spPr>
          <a:xfrm>
            <a:off x="6566355" y="3700528"/>
            <a:ext cx="4801016" cy="2842506"/>
          </a:xfrm>
          <a:prstGeom prst="rect">
            <a:avLst/>
          </a:prstGeom>
        </p:spPr>
      </p:pic>
    </p:spTree>
    <p:extLst>
      <p:ext uri="{BB962C8B-B14F-4D97-AF65-F5344CB8AC3E}">
        <p14:creationId xmlns:p14="http://schemas.microsoft.com/office/powerpoint/2010/main" val="12584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Bactéries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116042" y="2010465"/>
            <a:ext cx="4684558" cy="4524315"/>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Les bactéries pénètrent dans l’organisme, soit par effraction (altération de la peau par plaie), soit en empruntant les voies naturelles (voies respiratoires, intestin). Elles se multiplient par division mitotique dans l’organisme en y trouvant un environnement où elles peuvent se développer. </a:t>
            </a:r>
            <a:r>
              <a:rPr lang="fr-FR" sz="2400" b="1" kern="100" dirty="0">
                <a:effectLst/>
                <a:latin typeface="Linux Libertine"/>
                <a:ea typeface="Aptos" panose="020B0004020202020204" pitchFamily="34" charset="0"/>
                <a:cs typeface="Times New Roman" panose="02020603050405020304" pitchFamily="18" charset="0"/>
              </a:rPr>
              <a:t>Certaines agissent en produisant des toxines</a:t>
            </a:r>
            <a:r>
              <a:rPr lang="fr-FR" sz="2400" kern="100" dirty="0">
                <a:effectLst/>
                <a:latin typeface="Linux Libertine"/>
                <a:ea typeface="Aptos" panose="020B0004020202020204" pitchFamily="34" charset="0"/>
                <a:cs typeface="Times New Roman" panose="02020603050405020304" pitchFamily="18" charset="0"/>
              </a:rPr>
              <a:t>, </a:t>
            </a:r>
            <a:r>
              <a:rPr lang="fr-FR" sz="2400" b="1" i="1" kern="100" dirty="0">
                <a:effectLst/>
                <a:latin typeface="Linux Libertine"/>
                <a:ea typeface="Aptos" panose="020B0004020202020204" pitchFamily="34" charset="0"/>
                <a:cs typeface="Times New Roman" panose="02020603050405020304" pitchFamily="18" charset="0"/>
              </a:rPr>
              <a:t>(botulisme, tétanos…)</a:t>
            </a:r>
            <a:endParaRPr lang="fr-FR" sz="2400" kern="100" dirty="0">
              <a:effectLst/>
              <a:latin typeface="Linux Libertine"/>
              <a:ea typeface="Aptos" panose="020B000402020202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1E7FAF76-3FCA-42A4-0875-281D6DBDD64E}"/>
              </a:ext>
            </a:extLst>
          </p:cNvPr>
          <p:cNvPicPr>
            <a:picLocks noChangeAspect="1"/>
          </p:cNvPicPr>
          <p:nvPr/>
        </p:nvPicPr>
        <p:blipFill>
          <a:blip r:embed="rId2"/>
          <a:stretch>
            <a:fillRect/>
          </a:stretch>
        </p:blipFill>
        <p:spPr>
          <a:xfrm>
            <a:off x="5812434" y="1425677"/>
            <a:ext cx="5661809" cy="5168286"/>
          </a:xfrm>
          <a:prstGeom prst="rect">
            <a:avLst/>
          </a:prstGeom>
        </p:spPr>
      </p:pic>
      <p:pic>
        <p:nvPicPr>
          <p:cNvPr id="8" name="Image 7">
            <a:extLst>
              <a:ext uri="{FF2B5EF4-FFF2-40B4-BE49-F238E27FC236}">
                <a16:creationId xmlns:a16="http://schemas.microsoft.com/office/drawing/2014/main" id="{64149120-6209-B537-3413-D006D2F31DF1}"/>
              </a:ext>
            </a:extLst>
          </p:cNvPr>
          <p:cNvPicPr>
            <a:picLocks noChangeAspect="1"/>
          </p:cNvPicPr>
          <p:nvPr/>
        </p:nvPicPr>
        <p:blipFill>
          <a:blip r:embed="rId3"/>
          <a:stretch>
            <a:fillRect/>
          </a:stretch>
        </p:blipFill>
        <p:spPr>
          <a:xfrm>
            <a:off x="4885749" y="1358943"/>
            <a:ext cx="7306251" cy="5301753"/>
          </a:xfrm>
          <a:prstGeom prst="rect">
            <a:avLst/>
          </a:prstGeom>
        </p:spPr>
      </p:pic>
    </p:spTree>
    <p:extLst>
      <p:ext uri="{BB962C8B-B14F-4D97-AF65-F5344CB8AC3E}">
        <p14:creationId xmlns:p14="http://schemas.microsoft.com/office/powerpoint/2010/main" val="115679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Virus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10953135" cy="3416320"/>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Ce sont des </a:t>
            </a:r>
            <a:r>
              <a:rPr lang="fr-FR" sz="2400" b="1" kern="100" dirty="0">
                <a:effectLst/>
                <a:latin typeface="Linux Libertine"/>
                <a:ea typeface="Aptos" panose="020B0004020202020204" pitchFamily="34" charset="0"/>
                <a:cs typeface="Times New Roman" panose="02020603050405020304" pitchFamily="18" charset="0"/>
              </a:rPr>
              <a:t>particules incapables de se développer en dehors d’autres cellules </a:t>
            </a:r>
            <a:r>
              <a:rPr lang="fr-FR" sz="2400" kern="100" dirty="0">
                <a:effectLst/>
                <a:latin typeface="Linux Libertine"/>
                <a:ea typeface="Aptos" panose="020B0004020202020204" pitchFamily="34" charset="0"/>
                <a:cs typeface="Times New Roman" panose="02020603050405020304" pitchFamily="18" charset="0"/>
              </a:rPr>
              <a:t>qui leur fournissent le matériel nécessaire à leur métabolisme et donc à leur réplication. </a:t>
            </a:r>
          </a:p>
          <a:p>
            <a:pPr indent="226695" algn="just"/>
            <a:r>
              <a:rPr lang="fr-FR" sz="2400" kern="100" dirty="0">
                <a:effectLst/>
                <a:latin typeface="Linux Libertine"/>
                <a:ea typeface="Aptos" panose="020B0004020202020204" pitchFamily="34" charset="0"/>
                <a:cs typeface="Times New Roman" panose="02020603050405020304" pitchFamily="18" charset="0"/>
              </a:rPr>
              <a:t>Les virus n’ont pas de noyau, mais disposent d’un matériel génétique </a:t>
            </a:r>
            <a:r>
              <a:rPr lang="fr-FR" sz="2400" b="1" kern="100" dirty="0">
                <a:effectLst/>
                <a:latin typeface="Linux Libertine"/>
                <a:ea typeface="Aptos" panose="020B0004020202020204" pitchFamily="34" charset="0"/>
                <a:cs typeface="Times New Roman" panose="02020603050405020304" pitchFamily="18" charset="0"/>
              </a:rPr>
              <a:t>ADN </a:t>
            </a:r>
            <a:r>
              <a:rPr lang="fr-FR" sz="2400" i="1" kern="100" dirty="0">
                <a:effectLst/>
                <a:latin typeface="Linux Libertine"/>
                <a:ea typeface="Aptos" panose="020B0004020202020204" pitchFamily="34" charset="0"/>
                <a:cs typeface="Times New Roman" panose="02020603050405020304" pitchFamily="18" charset="0"/>
              </a:rPr>
              <a:t>(Hépatite B, variole, herpès, papilloma virus…) </a:t>
            </a:r>
            <a:r>
              <a:rPr lang="fr-FR" sz="2400" b="1" kern="100" dirty="0">
                <a:effectLst/>
                <a:latin typeface="Linux Libertine"/>
                <a:ea typeface="Aptos" panose="020B0004020202020204" pitchFamily="34" charset="0"/>
                <a:cs typeface="Times New Roman" panose="02020603050405020304" pitchFamily="18" charset="0"/>
              </a:rPr>
              <a:t>ou ARN </a:t>
            </a:r>
            <a:r>
              <a:rPr lang="fr-FR" sz="2400" i="1" kern="100" dirty="0">
                <a:effectLst/>
                <a:latin typeface="Linux Libertine"/>
                <a:ea typeface="Aptos" panose="020B0004020202020204" pitchFamily="34" charset="0"/>
                <a:cs typeface="Times New Roman" panose="02020603050405020304" pitchFamily="18" charset="0"/>
              </a:rPr>
              <a:t>(VIH, Hépatite C, Sars </a:t>
            </a:r>
            <a:r>
              <a:rPr lang="fr-FR" sz="2400" i="1" kern="100" dirty="0" err="1">
                <a:effectLst/>
                <a:latin typeface="Linux Libertine"/>
                <a:ea typeface="Aptos" panose="020B0004020202020204" pitchFamily="34" charset="0"/>
                <a:cs typeface="Times New Roman" panose="02020603050405020304" pitchFamily="18" charset="0"/>
              </a:rPr>
              <a:t>cov</a:t>
            </a:r>
            <a:r>
              <a:rPr lang="fr-FR" sz="2400" i="1" kern="100" dirty="0">
                <a:effectLst/>
                <a:latin typeface="Linux Libertine"/>
                <a:ea typeface="Aptos" panose="020B0004020202020204" pitchFamily="34" charset="0"/>
                <a:cs typeface="Times New Roman" panose="02020603050405020304" pitchFamily="18" charset="0"/>
              </a:rPr>
              <a:t> 2, Poliovirus, Rougeole, Rage, Ebola…) </a:t>
            </a:r>
            <a:r>
              <a:rPr lang="fr-FR" sz="2400" kern="100" dirty="0">
                <a:effectLst/>
                <a:latin typeface="Linux Libertine"/>
                <a:ea typeface="Aptos" panose="020B0004020202020204" pitchFamily="34" charset="0"/>
                <a:cs typeface="Times New Roman" panose="02020603050405020304" pitchFamily="18" charset="0"/>
              </a:rPr>
              <a:t>et pour les virus ARN d’une enzyme la transcriptase réverse qui transcrit l’ARN en ADN. </a:t>
            </a:r>
          </a:p>
          <a:p>
            <a:pPr indent="226695" algn="just"/>
            <a:r>
              <a:rPr lang="fr-FR" sz="2400" kern="100" dirty="0">
                <a:effectLst/>
                <a:latin typeface="Linux Libertine"/>
                <a:ea typeface="Aptos" panose="020B0004020202020204" pitchFamily="34" charset="0"/>
                <a:cs typeface="Times New Roman" panose="02020603050405020304" pitchFamily="18" charset="0"/>
              </a:rPr>
              <a:t>La taille des virus se situe entre 10 et 400 nanomètres. (10 à 100 fois plus petits qu’une bactérie)</a:t>
            </a:r>
          </a:p>
        </p:txBody>
      </p:sp>
    </p:spTree>
    <p:extLst>
      <p:ext uri="{BB962C8B-B14F-4D97-AF65-F5344CB8AC3E}">
        <p14:creationId xmlns:p14="http://schemas.microsoft.com/office/powerpoint/2010/main" val="1251187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Virus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10953135" cy="4524315"/>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L'enveloppe virale est responsable de toutes les propriétés du virion, en ce qui concerne les voies d'infection, la défense contre le système immunitaire et l'infection de la cellule. </a:t>
            </a:r>
          </a:p>
          <a:p>
            <a:pPr indent="226695" algn="just"/>
            <a:r>
              <a:rPr lang="fr-FR" sz="2400" kern="100" dirty="0">
                <a:effectLst/>
                <a:latin typeface="Linux Libertine"/>
                <a:ea typeface="Aptos" panose="020B0004020202020204" pitchFamily="34" charset="0"/>
                <a:cs typeface="Times New Roman" panose="02020603050405020304" pitchFamily="18" charset="0"/>
              </a:rPr>
              <a:t>Chaque virus a un tropisme particulier qui lui permet d’infecter préférentiellement telle ou telle cellule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respiratoires pour les virus grippaux, Covid, virus respiratoire syncitial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nerveuses pour le poliovirus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hépatiques pour les différentes hépatites (A, B, C, E)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les lymphocytes CD4 pour le VIH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système nerveux pour la rage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de la peau pour les papilloma virus et les poxvirus (variole, variole du singe) </a:t>
            </a:r>
          </a:p>
        </p:txBody>
      </p:sp>
      <p:pic>
        <p:nvPicPr>
          <p:cNvPr id="10" name="Image 9">
            <a:extLst>
              <a:ext uri="{FF2B5EF4-FFF2-40B4-BE49-F238E27FC236}">
                <a16:creationId xmlns:a16="http://schemas.microsoft.com/office/drawing/2014/main" id="{101A83AD-8EE2-3845-72EB-0C840B868479}"/>
              </a:ext>
            </a:extLst>
          </p:cNvPr>
          <p:cNvPicPr>
            <a:picLocks noChangeAspect="1"/>
          </p:cNvPicPr>
          <p:nvPr/>
        </p:nvPicPr>
        <p:blipFill>
          <a:blip r:embed="rId2"/>
          <a:stretch>
            <a:fillRect/>
          </a:stretch>
        </p:blipFill>
        <p:spPr>
          <a:xfrm>
            <a:off x="2576171" y="581260"/>
            <a:ext cx="7792649" cy="5821016"/>
          </a:xfrm>
          <a:prstGeom prst="rect">
            <a:avLst/>
          </a:prstGeom>
        </p:spPr>
      </p:pic>
    </p:spTree>
    <p:extLst>
      <p:ext uri="{BB962C8B-B14F-4D97-AF65-F5344CB8AC3E}">
        <p14:creationId xmlns:p14="http://schemas.microsoft.com/office/powerpoint/2010/main" val="76400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99300" y="786580"/>
            <a:ext cx="6420468" cy="461665"/>
          </a:xfrm>
          <a:prstGeom prst="rect">
            <a:avLst/>
          </a:prstGeom>
          <a:noFill/>
        </p:spPr>
        <p:txBody>
          <a:bodyPr wrap="square">
            <a:spAutoFit/>
          </a:bodyPr>
          <a:lstStyle/>
          <a:p>
            <a:r>
              <a:rPr lang="fr-FR" sz="2400" b="1" dirty="0">
                <a:latin typeface="Linux Libertine"/>
              </a:rPr>
              <a:t>Les champignons pathogènes ou mycoses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835742" y="1577882"/>
            <a:ext cx="10953135" cy="400110"/>
          </a:xfrm>
          <a:prstGeom prst="rect">
            <a:avLst/>
          </a:prstGeom>
          <a:noFill/>
        </p:spPr>
        <p:txBody>
          <a:bodyPr wrap="square" rtlCol="0">
            <a:spAutoFit/>
          </a:bodyPr>
          <a:lstStyle/>
          <a:p>
            <a:pPr indent="226695" algn="just"/>
            <a:r>
              <a:rPr lang="fr-FR" sz="2000" kern="100" dirty="0">
                <a:effectLst/>
                <a:latin typeface="Linux Libertine"/>
                <a:ea typeface="Aptos" panose="020B0004020202020204" pitchFamily="34" charset="0"/>
                <a:cs typeface="Times New Roman" panose="02020603050405020304" pitchFamily="18" charset="0"/>
              </a:rPr>
              <a:t>Citons les </a:t>
            </a:r>
            <a:r>
              <a:rPr lang="fr-FR" sz="2000" b="1" kern="100" dirty="0">
                <a:effectLst/>
                <a:latin typeface="Linux Libertine"/>
                <a:ea typeface="Aptos" panose="020B0004020202020204" pitchFamily="34" charset="0"/>
                <a:cs typeface="Times New Roman" panose="02020603050405020304" pitchFamily="18" charset="0"/>
              </a:rPr>
              <a:t>candidoses, </a:t>
            </a:r>
            <a:r>
              <a:rPr lang="fr-FR" sz="2000" kern="100" dirty="0">
                <a:effectLst/>
                <a:latin typeface="Linux Libertine"/>
                <a:ea typeface="Aptos" panose="020B0004020202020204" pitchFamily="34" charset="0"/>
                <a:cs typeface="Times New Roman" panose="02020603050405020304" pitchFamily="18" charset="0"/>
              </a:rPr>
              <a:t>les </a:t>
            </a:r>
            <a:r>
              <a:rPr lang="fr-FR" sz="2000" b="1" kern="100" dirty="0">
                <a:effectLst/>
                <a:latin typeface="Linux Libertine"/>
                <a:ea typeface="Aptos" panose="020B0004020202020204" pitchFamily="34" charset="0"/>
                <a:cs typeface="Times New Roman" panose="02020603050405020304" pitchFamily="18" charset="0"/>
              </a:rPr>
              <a:t>dermatophytoses, </a:t>
            </a:r>
            <a:r>
              <a:rPr lang="fr-FR" sz="2000" kern="100" dirty="0">
                <a:effectLst/>
                <a:latin typeface="Linux Libertine"/>
                <a:ea typeface="Aptos" panose="020B0004020202020204" pitchFamily="34" charset="0"/>
                <a:cs typeface="Times New Roman" panose="02020603050405020304" pitchFamily="18" charset="0"/>
              </a:rPr>
              <a:t>l’</a:t>
            </a:r>
            <a:r>
              <a:rPr lang="fr-FR" sz="2000" b="1" kern="100" dirty="0" err="1">
                <a:effectLst/>
                <a:latin typeface="Linux Libertine"/>
                <a:ea typeface="Aptos" panose="020B0004020202020204" pitchFamily="34" charset="0"/>
                <a:cs typeface="Times New Roman" panose="02020603050405020304" pitchFamily="18" charset="0"/>
              </a:rPr>
              <a:t>aspergilose</a:t>
            </a:r>
            <a:r>
              <a:rPr lang="fr-FR" sz="2000" b="1" kern="100" dirty="0">
                <a:latin typeface="Linux Libertine"/>
                <a:ea typeface="Aptos" panose="020B0004020202020204" pitchFamily="34" charset="0"/>
                <a:cs typeface="Times New Roman" panose="02020603050405020304" pitchFamily="18" charset="0"/>
              </a:rPr>
              <a:t>,</a:t>
            </a:r>
            <a:r>
              <a:rPr lang="fr-FR" sz="2000" kern="100" dirty="0">
                <a:effectLst/>
                <a:latin typeface="Linux Libertine"/>
                <a:ea typeface="Aptos" panose="020B0004020202020204" pitchFamily="34" charset="0"/>
                <a:cs typeface="Times New Roman" panose="02020603050405020304" pitchFamily="18" charset="0"/>
              </a:rPr>
              <a:t> la </a:t>
            </a:r>
            <a:r>
              <a:rPr lang="fr-FR" sz="2000" b="1" kern="100" dirty="0">
                <a:effectLst/>
                <a:latin typeface="Linux Libertine"/>
                <a:ea typeface="Aptos" panose="020B0004020202020204" pitchFamily="34" charset="0"/>
                <a:cs typeface="Times New Roman" panose="02020603050405020304" pitchFamily="18" charset="0"/>
              </a:rPr>
              <a:t>pneumocystose</a:t>
            </a:r>
            <a:r>
              <a:rPr lang="fr-FR" sz="2000" b="1" kern="100" dirty="0">
                <a:latin typeface="Linux Libertine"/>
                <a:ea typeface="Aptos" panose="020B0004020202020204" pitchFamily="34" charset="0"/>
                <a:cs typeface="Times New Roman" panose="02020603050405020304" pitchFamily="18" charset="0"/>
              </a:rPr>
              <a:t>…</a:t>
            </a:r>
            <a:endParaRPr lang="fr-FR" sz="2000" kern="100" dirty="0">
              <a:effectLst/>
              <a:latin typeface="Linux Libertine"/>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A7BBE78E-CE18-28C0-965E-BD15EA70D17F}"/>
              </a:ext>
            </a:extLst>
          </p:cNvPr>
          <p:cNvSpPr txBox="1"/>
          <p:nvPr/>
        </p:nvSpPr>
        <p:spPr>
          <a:xfrm>
            <a:off x="1799300" y="2482645"/>
            <a:ext cx="6420468" cy="461665"/>
          </a:xfrm>
          <a:prstGeom prst="rect">
            <a:avLst/>
          </a:prstGeom>
          <a:noFill/>
        </p:spPr>
        <p:txBody>
          <a:bodyPr wrap="square">
            <a:spAutoFit/>
          </a:bodyPr>
          <a:lstStyle/>
          <a:p>
            <a:r>
              <a:rPr lang="fr-FR" sz="2400" b="1" dirty="0">
                <a:latin typeface="Linux Libertine"/>
              </a:rPr>
              <a:t>Les prions</a:t>
            </a:r>
          </a:p>
        </p:txBody>
      </p:sp>
      <p:sp>
        <p:nvSpPr>
          <p:cNvPr id="6" name="ZoneTexte 5">
            <a:extLst>
              <a:ext uri="{FF2B5EF4-FFF2-40B4-BE49-F238E27FC236}">
                <a16:creationId xmlns:a16="http://schemas.microsoft.com/office/drawing/2014/main" id="{94B4CD00-AC4D-A905-022E-278F705D5CC9}"/>
              </a:ext>
            </a:extLst>
          </p:cNvPr>
          <p:cNvSpPr txBox="1"/>
          <p:nvPr/>
        </p:nvSpPr>
        <p:spPr>
          <a:xfrm>
            <a:off x="1140542" y="3234813"/>
            <a:ext cx="8652387" cy="1477328"/>
          </a:xfrm>
          <a:prstGeom prst="rect">
            <a:avLst/>
          </a:prstGeom>
          <a:noFill/>
        </p:spPr>
        <p:txBody>
          <a:bodyPr wrap="square" rtlCol="0">
            <a:spAutoFit/>
          </a:bodyPr>
          <a:lstStyle/>
          <a:p>
            <a:r>
              <a:rPr lang="fr-FR" dirty="0">
                <a:latin typeface="Linux Libertine"/>
              </a:rPr>
              <a:t>Le prion est un type de protéine naturellement présent dans l'organisme dans sa forme cellulaire (</a:t>
            </a:r>
            <a:r>
              <a:rPr lang="fr-FR" dirty="0" err="1">
                <a:latin typeface="Linux Libertine"/>
              </a:rPr>
              <a:t>PrPC</a:t>
            </a:r>
            <a:r>
              <a:rPr lang="fr-FR" dirty="0">
                <a:latin typeface="Linux Libertine"/>
              </a:rPr>
              <a:t>) susceptible de donner une forme pathogène </a:t>
            </a:r>
            <a:r>
              <a:rPr lang="fr-FR" dirty="0" err="1">
                <a:latin typeface="Linux Libertine"/>
              </a:rPr>
              <a:t>PrPSc</a:t>
            </a:r>
            <a:r>
              <a:rPr lang="fr-FR" dirty="0">
                <a:latin typeface="Linux Libertine"/>
              </a:rPr>
              <a:t> par une mauvaise conformation ou repliement, à l’origine de maladies neurologiques graves et incurables.</a:t>
            </a:r>
          </a:p>
          <a:p>
            <a:r>
              <a:rPr lang="fr-FR" dirty="0">
                <a:latin typeface="Linux Libertine"/>
              </a:rPr>
              <a:t>La maladie à prions la plus connue est la </a:t>
            </a:r>
            <a:r>
              <a:rPr lang="fr-FR" b="1" dirty="0">
                <a:latin typeface="Linux Libertine"/>
              </a:rPr>
              <a:t>maladie dite de la vache folle</a:t>
            </a:r>
          </a:p>
        </p:txBody>
      </p:sp>
    </p:spTree>
    <p:extLst>
      <p:ext uri="{BB962C8B-B14F-4D97-AF65-F5344CB8AC3E}">
        <p14:creationId xmlns:p14="http://schemas.microsoft.com/office/powerpoint/2010/main" val="3719492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99301" y="786580"/>
            <a:ext cx="2182763" cy="461665"/>
          </a:xfrm>
          <a:prstGeom prst="rect">
            <a:avLst/>
          </a:prstGeom>
          <a:noFill/>
        </p:spPr>
        <p:txBody>
          <a:bodyPr wrap="square">
            <a:spAutoFit/>
          </a:bodyPr>
          <a:lstStyle/>
          <a:p>
            <a:r>
              <a:rPr lang="fr-FR" sz="2400" b="1" dirty="0">
                <a:latin typeface="Linux Libertine"/>
              </a:rPr>
              <a:t>Les Parasites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835742" y="1577882"/>
            <a:ext cx="10953135" cy="4708981"/>
          </a:xfrm>
          <a:prstGeom prst="rect">
            <a:avLst/>
          </a:prstGeom>
          <a:noFill/>
        </p:spPr>
        <p:txBody>
          <a:bodyPr wrap="square" rtlCol="0">
            <a:spAutoFit/>
          </a:bodyPr>
          <a:lstStyle/>
          <a:p>
            <a:pPr indent="226695" algn="just"/>
            <a:r>
              <a:rPr lang="fr-FR" sz="2000" b="1" kern="100" dirty="0">
                <a:effectLst/>
                <a:latin typeface="Linux Libertine"/>
                <a:ea typeface="Aptos" panose="020B0004020202020204" pitchFamily="34" charset="0"/>
                <a:cs typeface="Times New Roman" panose="02020603050405020304" pitchFamily="18" charset="0"/>
              </a:rPr>
              <a:t>La liste des maladies parasitaires humaines est très longue</a:t>
            </a:r>
            <a:r>
              <a:rPr lang="fr-FR" sz="2000" kern="100" dirty="0">
                <a:effectLst/>
                <a:latin typeface="Linux Libertine"/>
                <a:ea typeface="Aptos" panose="020B0004020202020204" pitchFamily="34" charset="0"/>
                <a:cs typeface="Times New Roman" panose="02020603050405020304" pitchFamily="18" charset="0"/>
              </a:rPr>
              <a:t> et met en jeu une grande variété d’agents qui pour beaucoup sont </a:t>
            </a:r>
            <a:r>
              <a:rPr lang="fr-FR" sz="2000" b="1" kern="100" dirty="0">
                <a:effectLst/>
                <a:latin typeface="Linux Libertine"/>
                <a:ea typeface="Aptos" panose="020B0004020202020204" pitchFamily="34" charset="0"/>
                <a:cs typeface="Times New Roman" panose="02020603050405020304" pitchFamily="18" charset="0"/>
              </a:rPr>
              <a:t>transmis par d’autres animaux </a:t>
            </a:r>
            <a:r>
              <a:rPr lang="fr-FR" sz="2000" kern="100" dirty="0">
                <a:effectLst/>
                <a:latin typeface="Linux Libertine"/>
                <a:ea typeface="Aptos" panose="020B0004020202020204" pitchFamily="34" charset="0"/>
                <a:cs typeface="Times New Roman" panose="02020603050405020304" pitchFamily="18" charset="0"/>
              </a:rPr>
              <a:t>que l’on nomme hôtes intermédiaires. </a:t>
            </a:r>
          </a:p>
          <a:p>
            <a:pPr indent="226695" algn="just"/>
            <a:r>
              <a:rPr lang="fr-FR" sz="2000" kern="100" dirty="0">
                <a:effectLst/>
                <a:latin typeface="Linux Libertine"/>
                <a:ea typeface="Aptos" panose="020B0004020202020204" pitchFamily="34" charset="0"/>
                <a:cs typeface="Times New Roman" panose="02020603050405020304" pitchFamily="18" charset="0"/>
              </a:rPr>
              <a:t>le terme « parasites » désigne :</a:t>
            </a:r>
          </a:p>
          <a:p>
            <a:pPr marL="342900" lvl="0" indent="-342900" algn="just">
              <a:buFont typeface="Symbol" panose="05050102010706020507" pitchFamily="18" charset="2"/>
              <a:buChar char=""/>
            </a:pPr>
            <a:r>
              <a:rPr lang="fr-FR" sz="2000" kern="100" dirty="0">
                <a:effectLst/>
                <a:latin typeface="Linux Libertine"/>
                <a:ea typeface="Aptos" panose="020B0004020202020204" pitchFamily="34" charset="0"/>
                <a:cs typeface="Times New Roman" panose="02020603050405020304" pitchFamily="18" charset="0"/>
              </a:rPr>
              <a:t>Les protozoaires comme les amibes ou le plasmodium (agent du paludisme), qui ne sont composés que 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r>
              <a:rPr lang="fr-FR" sz="2000" kern="100" dirty="0">
                <a:effectLst/>
                <a:latin typeface="Linux Libertine"/>
                <a:ea typeface="Aptos" panose="020B0004020202020204" pitchFamily="34" charset="0"/>
                <a:cs typeface="Times New Roman" panose="02020603050405020304" pitchFamily="18" charset="0"/>
              </a:rPr>
              <a:t>une cellule,</a:t>
            </a:r>
          </a:p>
          <a:p>
            <a:pPr marL="342900" lvl="0" indent="-342900" algn="just">
              <a:buFont typeface="Symbol" panose="05050102010706020507" pitchFamily="18" charset="2"/>
              <a:buChar char=""/>
            </a:pPr>
            <a:r>
              <a:rPr lang="fr-FR" sz="2000" kern="100" dirty="0">
                <a:effectLst/>
                <a:latin typeface="Linux Libertine"/>
                <a:ea typeface="Aptos" panose="020B0004020202020204" pitchFamily="34" charset="0"/>
                <a:cs typeface="Times New Roman" panose="02020603050405020304" pitchFamily="18" charset="0"/>
              </a:rPr>
              <a:t>Les vers (helminthes), de plus grande taille et composés de nombreuses cellules et dotés 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r>
              <a:rPr lang="fr-FR" sz="2000" kern="100" dirty="0">
                <a:effectLst/>
                <a:latin typeface="Linux Libertine"/>
                <a:ea typeface="Aptos" panose="020B0004020202020204" pitchFamily="34" charset="0"/>
                <a:cs typeface="Times New Roman" panose="02020603050405020304" pitchFamily="18" charset="0"/>
              </a:rPr>
              <a:t>organes internes,</a:t>
            </a:r>
          </a:p>
          <a:p>
            <a:pPr lvl="0" algn="just"/>
            <a:endParaRPr lang="fr-FR" sz="2000" kern="100" dirty="0">
              <a:effectLst/>
              <a:latin typeface="Linux Libertine"/>
              <a:ea typeface="Aptos" panose="020B0004020202020204" pitchFamily="34" charset="0"/>
              <a:cs typeface="Times New Roman" panose="02020603050405020304" pitchFamily="18" charset="0"/>
            </a:endParaRPr>
          </a:p>
          <a:p>
            <a:pPr indent="226695" algn="just"/>
            <a:r>
              <a:rPr lang="fr-FR" sz="2000" b="1" kern="100" dirty="0">
                <a:effectLst/>
                <a:latin typeface="Linux Libertine"/>
                <a:ea typeface="Aptos" panose="020B0004020202020204" pitchFamily="34" charset="0"/>
                <a:cs typeface="Times New Roman" panose="02020603050405020304" pitchFamily="18" charset="0"/>
              </a:rPr>
              <a:t>Les protozoaires </a:t>
            </a:r>
            <a:r>
              <a:rPr lang="fr-FR" sz="2000" kern="100" dirty="0">
                <a:effectLst/>
                <a:latin typeface="Linux Libertine"/>
                <a:ea typeface="Aptos" panose="020B0004020202020204" pitchFamily="34" charset="0"/>
                <a:cs typeface="Times New Roman" panose="02020603050405020304" pitchFamily="18" charset="0"/>
              </a:rPr>
              <a:t>se reproduisent par division cellulaire et peuvent proliférer à l’intérieur du corps humain. Les protozoaires comprennent un grand nombre d’organismes unicellulaires, tels que Giardia, qui infecte l’intestin, et Plasmodium, qui circule dans le sang et provoque le paludisme.</a:t>
            </a:r>
          </a:p>
          <a:p>
            <a:pPr indent="226695" algn="just"/>
            <a:endParaRPr lang="fr-FR" sz="2000" kern="100" dirty="0">
              <a:effectLst/>
              <a:latin typeface="Linux Libertine"/>
              <a:ea typeface="Aptos" panose="020B0004020202020204" pitchFamily="34" charset="0"/>
              <a:cs typeface="Times New Roman" panose="02020603050405020304" pitchFamily="18" charset="0"/>
            </a:endParaRPr>
          </a:p>
          <a:p>
            <a:pPr indent="226695" algn="just"/>
            <a:r>
              <a:rPr lang="fr-FR" sz="2000" kern="100" dirty="0">
                <a:effectLst/>
                <a:latin typeface="Linux Libertine"/>
                <a:ea typeface="Aptos" panose="020B0004020202020204" pitchFamily="34" charset="0"/>
                <a:cs typeface="Times New Roman" panose="02020603050405020304" pitchFamily="18" charset="0"/>
              </a:rPr>
              <a:t>La plupart des </a:t>
            </a:r>
            <a:r>
              <a:rPr lang="fr-FR" sz="2000" b="1" kern="100" dirty="0">
                <a:effectLst/>
                <a:latin typeface="Linux Libertine"/>
                <a:ea typeface="Aptos" panose="020B0004020202020204" pitchFamily="34" charset="0"/>
                <a:cs typeface="Times New Roman" panose="02020603050405020304" pitchFamily="18" charset="0"/>
              </a:rPr>
              <a:t>vers</a:t>
            </a:r>
            <a:r>
              <a:rPr lang="fr-FR" sz="2000" kern="100" dirty="0">
                <a:effectLst/>
                <a:latin typeface="Linux Libertine"/>
                <a:ea typeface="Aptos" panose="020B0004020202020204" pitchFamily="34" charset="0"/>
                <a:cs typeface="Times New Roman" panose="02020603050405020304" pitchFamily="18" charset="0"/>
              </a:rPr>
              <a:t>, au contraire, excrètent des œufs ou des larves qui se développent dans l’environnement avant d’être capables d’infecter l’homme. Le développement dans l’environnement</a:t>
            </a:r>
          </a:p>
        </p:txBody>
      </p:sp>
      <p:pic>
        <p:nvPicPr>
          <p:cNvPr id="6" name="Image 5">
            <a:extLst>
              <a:ext uri="{FF2B5EF4-FFF2-40B4-BE49-F238E27FC236}">
                <a16:creationId xmlns:a16="http://schemas.microsoft.com/office/drawing/2014/main" id="{5E81AF8E-56BE-E9FD-0AA9-C97A9153CE05}"/>
              </a:ext>
            </a:extLst>
          </p:cNvPr>
          <p:cNvPicPr>
            <a:picLocks noChangeAspect="1"/>
          </p:cNvPicPr>
          <p:nvPr/>
        </p:nvPicPr>
        <p:blipFill>
          <a:blip r:embed="rId2"/>
          <a:stretch>
            <a:fillRect/>
          </a:stretch>
        </p:blipFill>
        <p:spPr>
          <a:xfrm>
            <a:off x="56626" y="605545"/>
            <a:ext cx="12078747" cy="5646909"/>
          </a:xfrm>
          <a:prstGeom prst="rect">
            <a:avLst/>
          </a:prstGeom>
        </p:spPr>
      </p:pic>
    </p:spTree>
    <p:extLst>
      <p:ext uri="{BB962C8B-B14F-4D97-AF65-F5344CB8AC3E}">
        <p14:creationId xmlns:p14="http://schemas.microsoft.com/office/powerpoint/2010/main" val="354509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914401" y="2010771"/>
            <a:ext cx="11277599" cy="4524315"/>
          </a:xfrm>
          <a:prstGeom prst="rect">
            <a:avLst/>
          </a:prstGeom>
          <a:noFill/>
        </p:spPr>
        <p:txBody>
          <a:bodyPr wrap="square" rtlCol="0">
            <a:spAutoFit/>
          </a:bodyPr>
          <a:lstStyle/>
          <a:p>
            <a:r>
              <a:rPr lang="fr-FR" sz="2400" b="1" u="sng" dirty="0">
                <a:solidFill>
                  <a:schemeClr val="accent2">
                    <a:lumMod val="75000"/>
                  </a:schemeClr>
                </a:solidFill>
                <a:latin typeface="Times New Roman" panose="02020603050405020304" pitchFamily="18" charset="0"/>
                <a:cs typeface="Times New Roman" panose="02020603050405020304" pitchFamily="18" charset="0"/>
              </a:rPr>
              <a:t>(première période 5200 ans)</a:t>
            </a:r>
          </a:p>
          <a:p>
            <a:pPr marL="342900"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De ce que nous savons des maladies infectieuses, telles qu’elles ont été rapportées par les auteurs, les historiens et les médecins de l’antiquité, du Moyen-Age et jusqu’à la fin du XIX siècle. </a:t>
            </a:r>
          </a:p>
          <a:p>
            <a:endParaRPr lang="fr-FR" sz="2400" b="1" u="sng" dirty="0">
              <a:solidFill>
                <a:schemeClr val="accent2">
                  <a:lumMod val="75000"/>
                </a:schemeClr>
              </a:solidFill>
              <a:latin typeface="Times New Roman" panose="02020603050405020304" pitchFamily="18" charset="0"/>
              <a:cs typeface="Times New Roman" panose="02020603050405020304" pitchFamily="18" charset="0"/>
            </a:endParaRPr>
          </a:p>
          <a:p>
            <a:r>
              <a:rPr lang="fr-FR" sz="2400" b="1" u="sng" dirty="0">
                <a:solidFill>
                  <a:schemeClr val="accent2">
                    <a:lumMod val="75000"/>
                  </a:schemeClr>
                </a:solidFill>
                <a:latin typeface="Times New Roman" panose="02020603050405020304" pitchFamily="18" charset="0"/>
                <a:cs typeface="Times New Roman" panose="02020603050405020304" pitchFamily="18" charset="0"/>
              </a:rPr>
              <a:t>(deuxième période 150 ans)</a:t>
            </a:r>
            <a:endParaRPr lang="fr-FR"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De la découverte de la </a:t>
            </a:r>
            <a:r>
              <a:rPr lang="fr-FR" sz="2400" b="1" dirty="0">
                <a:latin typeface="Times New Roman" panose="02020603050405020304" pitchFamily="18" charset="0"/>
                <a:cs typeface="Times New Roman" panose="02020603050405020304" pitchFamily="18" charset="0"/>
              </a:rPr>
              <a:t>vaccination</a:t>
            </a:r>
            <a:r>
              <a:rPr lang="fr-FR" sz="24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De la </a:t>
            </a:r>
            <a:r>
              <a:rPr lang="fr-FR" sz="2400" b="1" dirty="0">
                <a:latin typeface="Times New Roman" panose="02020603050405020304" pitchFamily="18" charset="0"/>
                <a:cs typeface="Times New Roman" panose="02020603050405020304" pitchFamily="18" charset="0"/>
              </a:rPr>
              <a:t>théorie microbienne</a:t>
            </a:r>
          </a:p>
          <a:p>
            <a:pPr marL="285750" indent="-28575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Des différents </a:t>
            </a:r>
            <a:r>
              <a:rPr lang="fr-FR" sz="2400" b="1" dirty="0">
                <a:latin typeface="Times New Roman" panose="02020603050405020304" pitchFamily="18" charset="0"/>
                <a:cs typeface="Times New Roman" panose="02020603050405020304" pitchFamily="18" charset="0"/>
              </a:rPr>
              <a:t>agents infectieux et du système immunitaire</a:t>
            </a:r>
          </a:p>
          <a:p>
            <a:pPr marL="285750" indent="-28575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Des moyens qui ont découlé de ces découvertes pour lutter contre ces affections.</a:t>
            </a:r>
          </a:p>
          <a:p>
            <a:pPr marL="285750" indent="-28575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Je vous parlerai aussi, bien sûr, des </a:t>
            </a:r>
            <a:r>
              <a:rPr lang="fr-FR" sz="2400" b="1" dirty="0">
                <a:latin typeface="Times New Roman" panose="02020603050405020304" pitchFamily="18" charset="0"/>
                <a:cs typeface="Times New Roman" panose="02020603050405020304" pitchFamily="18" charset="0"/>
              </a:rPr>
              <a:t>conséquences</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sur la mortalité en particulier infantile </a:t>
            </a:r>
            <a:r>
              <a:rPr lang="fr-FR" sz="2400" dirty="0">
                <a:latin typeface="Times New Roman" panose="02020603050405020304" pitchFamily="18" charset="0"/>
                <a:cs typeface="Times New Roman" panose="02020603050405020304" pitchFamily="18" charset="0"/>
              </a:rPr>
              <a:t>et </a:t>
            </a:r>
            <a:r>
              <a:rPr lang="fr-FR" sz="2400" b="1" dirty="0">
                <a:latin typeface="Times New Roman" panose="02020603050405020304" pitchFamily="18" charset="0"/>
                <a:cs typeface="Times New Roman" panose="02020603050405020304" pitchFamily="18" charset="0"/>
              </a:rPr>
              <a:t>sur la croissance exponentielle de la population mondiale</a:t>
            </a:r>
            <a:r>
              <a:rPr lang="fr-FR" sz="2400" dirty="0">
                <a:latin typeface="Times New Roman" panose="02020603050405020304" pitchFamily="18" charset="0"/>
                <a:cs typeface="Times New Roman" panose="02020603050405020304" pitchFamily="18" charset="0"/>
              </a:rPr>
              <a:t>.</a:t>
            </a:r>
          </a:p>
        </p:txBody>
      </p:sp>
      <p:sp>
        <p:nvSpPr>
          <p:cNvPr id="3" name="ZoneTexte 2">
            <a:extLst>
              <a:ext uri="{FF2B5EF4-FFF2-40B4-BE49-F238E27FC236}">
                <a16:creationId xmlns:a16="http://schemas.microsoft.com/office/drawing/2014/main" id="{461F4D2D-8B84-A871-6176-52E93B243168}"/>
              </a:ext>
            </a:extLst>
          </p:cNvPr>
          <p:cNvSpPr txBox="1"/>
          <p:nvPr/>
        </p:nvSpPr>
        <p:spPr>
          <a:xfrm>
            <a:off x="2158532" y="373626"/>
            <a:ext cx="8465574" cy="707886"/>
          </a:xfrm>
          <a:prstGeom prst="rect">
            <a:avLst/>
          </a:prstGeom>
          <a:noFill/>
        </p:spPr>
        <p:txBody>
          <a:bodyPr wrap="square" rtlCol="0">
            <a:spAutoFit/>
          </a:bodyPr>
          <a:lstStyle/>
          <a:p>
            <a:r>
              <a:rPr lang="fr-FR" sz="4000" b="1" dirty="0">
                <a:latin typeface="Linux Libertine"/>
              </a:rPr>
              <a:t>Je vous parlerai successivement :</a:t>
            </a:r>
          </a:p>
        </p:txBody>
      </p:sp>
      <p:sp>
        <p:nvSpPr>
          <p:cNvPr id="5" name="Espace réservé du numéro de diapositive 4">
            <a:extLst>
              <a:ext uri="{FF2B5EF4-FFF2-40B4-BE49-F238E27FC236}">
                <a16:creationId xmlns:a16="http://schemas.microsoft.com/office/drawing/2014/main" id="{85A4CE2E-AE5B-F7C2-47D3-246673859E22}"/>
              </a:ext>
            </a:extLst>
          </p:cNvPr>
          <p:cNvSpPr>
            <a:spLocks noGrp="1"/>
          </p:cNvSpPr>
          <p:nvPr>
            <p:ph type="sldNum" sz="quarter" idx="12"/>
          </p:nvPr>
        </p:nvSpPr>
        <p:spPr/>
        <p:txBody>
          <a:bodyPr/>
          <a:lstStyle/>
          <a:p>
            <a:fld id="{5AE9D81B-91BB-401D-B233-9DA72B7E232A}" type="slidenum">
              <a:rPr lang="fr-FR" smtClean="0"/>
              <a:t>4</a:t>
            </a:fld>
            <a:endParaRPr lang="fr-FR"/>
          </a:p>
        </p:txBody>
      </p:sp>
    </p:spTree>
    <p:extLst>
      <p:ext uri="{BB962C8B-B14F-4D97-AF65-F5344CB8AC3E}">
        <p14:creationId xmlns:p14="http://schemas.microsoft.com/office/powerpoint/2010/main" val="1790110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99301" y="786580"/>
            <a:ext cx="2585886" cy="461665"/>
          </a:xfrm>
          <a:prstGeom prst="rect">
            <a:avLst/>
          </a:prstGeom>
          <a:noFill/>
        </p:spPr>
        <p:txBody>
          <a:bodyPr wrap="square">
            <a:spAutoFit/>
          </a:bodyPr>
          <a:lstStyle/>
          <a:p>
            <a:r>
              <a:rPr lang="fr-FR" sz="2400" b="1" dirty="0">
                <a:latin typeface="Linux Libertine"/>
              </a:rPr>
              <a:t>Les Parasitoses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865240" y="1516333"/>
            <a:ext cx="5093110" cy="5078313"/>
          </a:xfrm>
          <a:prstGeom prst="rect">
            <a:avLst/>
          </a:prstGeom>
          <a:noFill/>
        </p:spPr>
        <p:txBody>
          <a:bodyPr wrap="square" rtlCol="0">
            <a:spAutoFit/>
          </a:bodyPr>
          <a:lstStyle/>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Amœbose </a:t>
            </a:r>
            <a:r>
              <a:rPr lang="fr-FR" sz="1800" kern="100" dirty="0">
                <a:effectLst/>
                <a:latin typeface="Linux Libertine"/>
                <a:ea typeface="Aptos" panose="020B0004020202020204" pitchFamily="34" charset="0"/>
                <a:cs typeface="Times New Roman" panose="02020603050405020304" pitchFamily="18" charset="0"/>
              </a:rPr>
              <a:t>(dénomination de l'amibiase dans la nouvelle nomenclature) due à Entamoeba histolytica</a:t>
            </a: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Ascaridiose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Maladie de </a:t>
            </a:r>
            <a:r>
              <a:rPr lang="fr-FR" sz="1800" b="1" kern="100" dirty="0" err="1">
                <a:effectLst/>
                <a:latin typeface="Linux Libertine"/>
                <a:ea typeface="Aptos" panose="020B0004020202020204" pitchFamily="34" charset="0"/>
                <a:cs typeface="Times New Roman" panose="02020603050405020304" pitchFamily="18" charset="0"/>
              </a:rPr>
              <a:t>Chagas</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Les cysticercoses </a:t>
            </a:r>
            <a:r>
              <a:rPr lang="fr-FR" sz="1800" kern="100" dirty="0">
                <a:effectLst/>
                <a:latin typeface="Linux Libertine"/>
                <a:ea typeface="Aptos" panose="020B0004020202020204" pitchFamily="34" charset="0"/>
                <a:cs typeface="Times New Roman" panose="02020603050405020304" pitchFamily="18" charset="0"/>
              </a:rPr>
              <a:t>(Trois espèces de parasites provoquent le </a:t>
            </a:r>
            <a:r>
              <a:rPr lang="fr-FR" sz="1800" kern="100" dirty="0" err="1">
                <a:effectLst/>
                <a:latin typeface="Linux Libertine"/>
                <a:ea typeface="Aptos" panose="020B0004020202020204" pitchFamily="34" charset="0"/>
                <a:cs typeface="Times New Roman" panose="02020603050405020304" pitchFamily="18" charset="0"/>
              </a:rPr>
              <a:t>taeniasis</a:t>
            </a:r>
            <a:r>
              <a:rPr lang="fr-FR" sz="1800" kern="100" dirty="0">
                <a:effectLst/>
                <a:latin typeface="Linux Libertine"/>
                <a:ea typeface="Aptos" panose="020B0004020202020204" pitchFamily="34" charset="0"/>
                <a:cs typeface="Times New Roman" panose="02020603050405020304" pitchFamily="18" charset="0"/>
              </a:rPr>
              <a:t> chez 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fr-FR" sz="1800" kern="100" dirty="0">
                <a:effectLst/>
                <a:latin typeface="Linux Libertine"/>
                <a:ea typeface="Aptos" panose="020B0004020202020204" pitchFamily="34" charset="0"/>
                <a:cs typeface="Times New Roman" panose="02020603050405020304" pitchFamily="18" charset="0"/>
              </a:rPr>
              <a:t>être humain : </a:t>
            </a:r>
            <a:r>
              <a:rPr lang="fr-FR" sz="1800" b="1" kern="100" dirty="0" err="1">
                <a:effectLst/>
                <a:latin typeface="Linux Libertine"/>
                <a:ea typeface="Aptos" panose="020B0004020202020204" pitchFamily="34" charset="0"/>
                <a:cs typeface="Times New Roman" panose="02020603050405020304" pitchFamily="18" charset="0"/>
              </a:rPr>
              <a:t>Taenia</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solium</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Taenia</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saginata</a:t>
            </a:r>
            <a:r>
              <a:rPr lang="fr-FR" sz="1800" b="1" kern="100" dirty="0">
                <a:effectLst/>
                <a:latin typeface="Linux Libertine"/>
                <a:ea typeface="Aptos" panose="020B0004020202020204" pitchFamily="34" charset="0"/>
                <a:cs typeface="Times New Roman" panose="02020603050405020304" pitchFamily="18" charset="0"/>
              </a:rPr>
              <a:t> et </a:t>
            </a:r>
            <a:r>
              <a:rPr lang="fr-FR" sz="1800" b="1" kern="100" dirty="0" err="1">
                <a:effectLst/>
                <a:latin typeface="Linux Libertine"/>
                <a:ea typeface="Aptos" panose="020B0004020202020204" pitchFamily="34" charset="0"/>
                <a:cs typeface="Times New Roman" panose="02020603050405020304" pitchFamily="18" charset="0"/>
              </a:rPr>
              <a:t>Taenia</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asiatica</a:t>
            </a:r>
            <a:r>
              <a:rPr lang="fr-FR" sz="1800" kern="100" dirty="0">
                <a:effectLst/>
                <a:latin typeface="Linux Libertine"/>
                <a:ea typeface="Aptos" panose="020B0004020202020204" pitchFamily="34" charset="0"/>
                <a:cs typeface="Times New Roman" panose="02020603050405020304" pitchFamily="18" charset="0"/>
              </a:rPr>
              <a:t>. Seul T. </a:t>
            </a:r>
            <a:r>
              <a:rPr lang="fr-FR" sz="1800" kern="100" dirty="0" err="1">
                <a:effectLst/>
                <a:latin typeface="Linux Libertine"/>
                <a:ea typeface="Aptos" panose="020B0004020202020204" pitchFamily="34" charset="0"/>
                <a:cs typeface="Times New Roman" panose="02020603050405020304" pitchFamily="18" charset="0"/>
              </a:rPr>
              <a:t>solium</a:t>
            </a:r>
            <a:r>
              <a:rPr lang="fr-FR" sz="1800" kern="100" dirty="0">
                <a:effectLst/>
                <a:latin typeface="Linux Libertine"/>
                <a:ea typeface="Aptos" panose="020B0004020202020204" pitchFamily="34" charset="0"/>
                <a:cs typeface="Times New Roman" panose="02020603050405020304" pitchFamily="18" charset="0"/>
              </a:rPr>
              <a:t> entraîne de graves problèmes de santé.)</a:t>
            </a:r>
          </a:p>
          <a:p>
            <a:pPr indent="226695" algn="just"/>
            <a:r>
              <a:rPr lang="fr-FR" sz="1800" b="1" kern="100" dirty="0">
                <a:effectLst/>
                <a:latin typeface="Linux Libertine"/>
                <a:ea typeface="Aptos" panose="020B0004020202020204" pitchFamily="34" charset="0"/>
                <a:cs typeface="Times New Roman" panose="02020603050405020304" pitchFamily="18" charset="0"/>
              </a:rPr>
              <a:t>Cryptosporidiose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Distomatose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Dracunculose ou filariose également appelée ver de Guinée, ver d'Afrique ou filariose de Médine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Échinococcose</a:t>
            </a:r>
            <a:r>
              <a:rPr lang="fr-FR" sz="1800" b="1" kern="100" dirty="0">
                <a:effectLst/>
                <a:latin typeface="Linux Libertine"/>
                <a:ea typeface="Aptos" panose="020B0004020202020204" pitchFamily="34" charset="0"/>
                <a:cs typeface="Times New Roman" panose="02020603050405020304" pitchFamily="18" charset="0"/>
              </a:rPr>
              <a:t> </a:t>
            </a:r>
            <a:r>
              <a:rPr lang="fr-FR" sz="1800" kern="100" dirty="0">
                <a:effectLst/>
                <a:latin typeface="Linux Libertine"/>
                <a:ea typeface="Aptos" panose="020B0004020202020204" pitchFamily="34" charset="0"/>
                <a:cs typeface="Times New Roman" panose="02020603050405020304" pitchFamily="18" charset="0"/>
              </a:rPr>
              <a:t>provoquée par un ver échinocoque</a:t>
            </a: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Éléphantiasis ou filariose lymphatique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ABD6FFE0-09D5-C62C-04E8-165200BB9B67}"/>
              </a:ext>
            </a:extLst>
          </p:cNvPr>
          <p:cNvSpPr txBox="1"/>
          <p:nvPr/>
        </p:nvSpPr>
        <p:spPr>
          <a:xfrm>
            <a:off x="5958350" y="1248245"/>
            <a:ext cx="6007510" cy="5078313"/>
          </a:xfrm>
          <a:prstGeom prst="rect">
            <a:avLst/>
          </a:prstGeom>
          <a:noFill/>
        </p:spPr>
        <p:txBody>
          <a:bodyPr wrap="square" rtlCol="0">
            <a:spAutoFit/>
          </a:bodyPr>
          <a:lstStyle/>
          <a:p>
            <a:pPr indent="226695" algn="just"/>
            <a:r>
              <a:rPr lang="fr-FR" sz="1800" b="1" kern="100" dirty="0" err="1">
                <a:solidFill>
                  <a:srgbClr val="FF0000"/>
                </a:solidFill>
                <a:effectLst/>
                <a:latin typeface="Linux Libertine"/>
                <a:ea typeface="Aptos" panose="020B0004020202020204" pitchFamily="34" charset="0"/>
                <a:cs typeface="Times New Roman" panose="02020603050405020304" pitchFamily="18" charset="0"/>
              </a:rPr>
              <a:t>Fasciolose</a:t>
            </a:r>
            <a:r>
              <a:rPr lang="fr-FR" sz="1800" b="1" kern="100" dirty="0">
                <a:solidFill>
                  <a:srgbClr val="FF0000"/>
                </a:solidFill>
                <a:effectLst/>
                <a:latin typeface="Linux Libertine"/>
                <a:ea typeface="Aptos" panose="020B0004020202020204" pitchFamily="34" charset="0"/>
                <a:cs typeface="Times New Roman" panose="02020603050405020304" pitchFamily="18" charset="0"/>
              </a:rPr>
              <a:t>, </a:t>
            </a:r>
            <a:r>
              <a:rPr lang="fr-FR" sz="1800" b="1" kern="100" dirty="0" err="1">
                <a:solidFill>
                  <a:srgbClr val="FF0000"/>
                </a:solidFill>
                <a:effectLst/>
                <a:latin typeface="Linux Libertine"/>
                <a:ea typeface="Aptos" panose="020B0004020202020204" pitchFamily="34" charset="0"/>
                <a:cs typeface="Times New Roman" panose="02020603050405020304" pitchFamily="18" charset="0"/>
              </a:rPr>
              <a:t>fascioliase</a:t>
            </a:r>
            <a:r>
              <a:rPr lang="fr-FR" sz="1800" kern="100" dirty="0">
                <a:solidFill>
                  <a:srgbClr val="FF0000"/>
                </a:solidFill>
                <a:effectLst/>
                <a:latin typeface="Linux Libertine"/>
                <a:ea typeface="Aptos" panose="020B0004020202020204" pitchFamily="34" charset="0"/>
                <a:cs typeface="Times New Roman" panose="02020603050405020304" pitchFamily="18" charset="0"/>
              </a:rPr>
              <a:t> </a:t>
            </a:r>
            <a:r>
              <a:rPr lang="fr-FR" sz="1800" kern="100" dirty="0">
                <a:effectLst/>
                <a:latin typeface="Linux Libertine"/>
                <a:ea typeface="Aptos" panose="020B0004020202020204" pitchFamily="34" charset="0"/>
                <a:cs typeface="Times New Roman" panose="02020603050405020304" pitchFamily="18" charset="0"/>
              </a:rPr>
              <a:t>ou distomatose hépatique provoquée par un trématode </a:t>
            </a:r>
            <a:r>
              <a:rPr lang="fr-FR" sz="1800" kern="100" dirty="0" err="1">
                <a:effectLst/>
                <a:latin typeface="Linux Libertine"/>
                <a:ea typeface="Aptos" panose="020B0004020202020204" pitchFamily="34" charset="0"/>
                <a:cs typeface="Times New Roman" panose="02020603050405020304" pitchFamily="18" charset="0"/>
              </a:rPr>
              <a:t>Fasciola</a:t>
            </a:r>
            <a:r>
              <a:rPr lang="fr-FR" sz="1800" kern="100" dirty="0">
                <a:effectLst/>
                <a:latin typeface="Linux Libertine"/>
                <a:ea typeface="Aptos" panose="020B0004020202020204" pitchFamily="34" charset="0"/>
                <a:cs typeface="Times New Roman" panose="02020603050405020304" pitchFamily="18" charset="0"/>
              </a:rPr>
              <a:t> </a:t>
            </a:r>
            <a:r>
              <a:rPr lang="fr-FR" sz="1800" kern="100" dirty="0" err="1">
                <a:effectLst/>
                <a:latin typeface="Linux Libertine"/>
                <a:ea typeface="Aptos" panose="020B0004020202020204" pitchFamily="34" charset="0"/>
                <a:cs typeface="Times New Roman" panose="02020603050405020304" pitchFamily="18" charset="0"/>
              </a:rPr>
              <a:t>hepatica</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Gale</a:t>
            </a:r>
            <a:r>
              <a:rPr lang="fr-FR" sz="1800" kern="100" dirty="0">
                <a:effectLst/>
                <a:latin typeface="Linux Libertine"/>
                <a:ea typeface="Aptos" panose="020B0004020202020204" pitchFamily="34" charset="0"/>
                <a:cs typeface="Times New Roman" panose="02020603050405020304" pitchFamily="18" charset="0"/>
              </a:rPr>
              <a:t> ou </a:t>
            </a:r>
            <a:r>
              <a:rPr lang="fr-FR" sz="1800" kern="100" dirty="0" err="1">
                <a:effectLst/>
                <a:latin typeface="Linux Libertine"/>
                <a:ea typeface="Aptos" panose="020B0004020202020204" pitchFamily="34" charset="0"/>
                <a:cs typeface="Times New Roman" panose="02020603050405020304" pitchFamily="18" charset="0"/>
              </a:rPr>
              <a:t>scabiose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err="1">
                <a:effectLst/>
                <a:latin typeface="Linux Libertine"/>
                <a:ea typeface="Aptos" panose="020B0004020202020204" pitchFamily="34" charset="0"/>
                <a:cs typeface="Times New Roman" panose="02020603050405020304" pitchFamily="18" charset="0"/>
              </a:rPr>
              <a:t>Giardiase</a:t>
            </a:r>
            <a:r>
              <a:rPr lang="fr-FR" sz="1800" b="1" kern="100" dirty="0">
                <a:effectLst/>
                <a:latin typeface="Linux Libertine"/>
                <a:ea typeface="Aptos" panose="020B0004020202020204" pitchFamily="34" charset="0"/>
                <a:cs typeface="Times New Roman" panose="02020603050405020304" pitchFamily="18" charset="0"/>
              </a:rPr>
              <a:t> ou lambliase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Leishmaniose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Malaria ou paludisme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Myiase provoqués par des larves de diptères parasites</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Onchocercose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Oxyurose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Pédiculose du cuir chevelu</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Schistosomiase ou bilharziose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kern="100" dirty="0">
                <a:effectLst/>
                <a:latin typeface="Linux Libertine"/>
                <a:ea typeface="Aptos" panose="020B0004020202020204" pitchFamily="34" charset="0"/>
                <a:cs typeface="Times New Roman" panose="02020603050405020304" pitchFamily="18" charset="0"/>
              </a:rPr>
              <a:t>Strongyloïdose ou </a:t>
            </a:r>
            <a:r>
              <a:rPr lang="fr-FR" sz="1800" b="1" kern="100" dirty="0">
                <a:effectLst/>
                <a:latin typeface="Linux Libertine"/>
                <a:ea typeface="Aptos" panose="020B0004020202020204" pitchFamily="34" charset="0"/>
                <a:cs typeface="Times New Roman" panose="02020603050405020304" pitchFamily="18" charset="0"/>
              </a:rPr>
              <a:t>anguillulose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kern="100" dirty="0">
                <a:effectLst/>
                <a:latin typeface="Linux Libertine"/>
                <a:ea typeface="Aptos" panose="020B0004020202020204" pitchFamily="34" charset="0"/>
                <a:cs typeface="Times New Roman" panose="02020603050405020304" pitchFamily="18" charset="0"/>
              </a:rPr>
              <a:t>Toxocarose</a:t>
            </a: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Toxoplasmose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Trichocéphalose ou </a:t>
            </a:r>
            <a:r>
              <a:rPr lang="fr-FR" sz="1800" b="1" kern="100" dirty="0" err="1">
                <a:effectLst/>
                <a:latin typeface="Linux Libertine"/>
                <a:ea typeface="Aptos" panose="020B0004020202020204" pitchFamily="34" charset="0"/>
                <a:cs typeface="Times New Roman" panose="02020603050405020304" pitchFamily="18" charset="0"/>
              </a:rPr>
              <a:t>trichiurose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Trypanosomiase africaine ou maladie du sommeil</a:t>
            </a:r>
            <a:endParaRPr lang="fr-FR" sz="1800" kern="100" dirty="0">
              <a:effectLst/>
              <a:latin typeface="Linux Libertine"/>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709548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9E907C-38DA-436F-3298-33CA9D0725A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E5DD9CE-BD9A-9928-03AF-E669463C32B5}"/>
              </a:ext>
            </a:extLst>
          </p:cNvPr>
          <p:cNvSpPr txBox="1"/>
          <p:nvPr/>
        </p:nvSpPr>
        <p:spPr>
          <a:xfrm>
            <a:off x="1610385" y="56138"/>
            <a:ext cx="10422194" cy="6801862"/>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On a découvert au fil du temps que certaines </a:t>
            </a:r>
            <a:r>
              <a:rPr lang="fr-FR" sz="2400" b="1" dirty="0">
                <a:latin typeface="Times New Roman" panose="02020603050405020304" pitchFamily="18" charset="0"/>
                <a:cs typeface="Times New Roman" panose="02020603050405020304" pitchFamily="18" charset="0"/>
              </a:rPr>
              <a:t>maladies infectieuses humaines </a:t>
            </a:r>
            <a:r>
              <a:rPr lang="fr-FR" sz="2400" dirty="0">
                <a:latin typeface="Times New Roman" panose="02020603050405020304" pitchFamily="18" charset="0"/>
                <a:cs typeface="Times New Roman" panose="02020603050405020304" pitchFamily="18" charset="0"/>
              </a:rPr>
              <a:t>touchent à la fois les humains et les animaux on les nomme : </a:t>
            </a:r>
            <a:r>
              <a:rPr lang="fr-FR" sz="2400" b="1" dirty="0">
                <a:latin typeface="Times New Roman" panose="02020603050405020304" pitchFamily="18" charset="0"/>
                <a:cs typeface="Times New Roman" panose="02020603050405020304" pitchFamily="18" charset="0"/>
              </a:rPr>
              <a:t>anthropozoonoses</a:t>
            </a:r>
            <a:r>
              <a:rPr lang="fr-FR" sz="2400" dirty="0">
                <a:latin typeface="Times New Roman" panose="02020603050405020304" pitchFamily="18" charset="0"/>
                <a:cs typeface="Times New Roman" panose="02020603050405020304" pitchFamily="18" charset="0"/>
              </a:rPr>
              <a:t>, </a:t>
            </a:r>
          </a:p>
          <a:p>
            <a:pPr lvl="1"/>
            <a:r>
              <a:rPr lang="fr-FR" sz="2400" u="sng" dirty="0">
                <a:latin typeface="Times New Roman" panose="02020603050405020304" pitchFamily="18" charset="0"/>
                <a:cs typeface="Times New Roman" panose="02020603050405020304" pitchFamily="18" charset="0"/>
              </a:rPr>
              <a:t>Affections connues depuis longtemps :</a:t>
            </a:r>
          </a:p>
          <a:p>
            <a:pPr marL="914400" lvl="1"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La Peste </a:t>
            </a:r>
            <a:r>
              <a:rPr lang="fr-FR" sz="2000" dirty="0">
                <a:latin typeface="Times New Roman" panose="02020603050405020304" pitchFamily="18" charset="0"/>
                <a:cs typeface="Times New Roman" panose="02020603050405020304" pitchFamily="18" charset="0"/>
              </a:rPr>
              <a:t>transmise par les puces avec comme réservoir animal les rongeurs </a:t>
            </a:r>
          </a:p>
          <a:p>
            <a:pPr marL="914400" lvl="1"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Le Typhus </a:t>
            </a:r>
            <a:r>
              <a:rPr lang="fr-FR" sz="2000" dirty="0">
                <a:latin typeface="Times New Roman" panose="02020603050405020304" pitchFamily="18" charset="0"/>
                <a:cs typeface="Times New Roman" panose="02020603050405020304" pitchFamily="18" charset="0"/>
              </a:rPr>
              <a:t>exanthématique transmis par le pou,</a:t>
            </a:r>
          </a:p>
          <a:p>
            <a:pPr marL="914400" lvl="1"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Le typhus murin </a:t>
            </a:r>
            <a:r>
              <a:rPr lang="fr-FR" sz="2000" dirty="0">
                <a:latin typeface="Times New Roman" panose="02020603050405020304" pitchFamily="18" charset="0"/>
                <a:cs typeface="Times New Roman" panose="02020603050405020304" pitchFamily="18" charset="0"/>
              </a:rPr>
              <a:t>transmis par la puce du rat,</a:t>
            </a:r>
          </a:p>
          <a:p>
            <a:pPr marL="914400" lvl="1"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Le Rouget du porc</a:t>
            </a:r>
            <a:r>
              <a:rPr lang="fr-FR" sz="2000" dirty="0">
                <a:latin typeface="Times New Roman" panose="02020603050405020304" pitchFamily="18" charset="0"/>
                <a:cs typeface="Times New Roman" panose="02020603050405020304" pitchFamily="18" charset="0"/>
              </a:rPr>
              <a:t>,</a:t>
            </a:r>
          </a:p>
          <a:p>
            <a:pPr marL="914400" lvl="1"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La Tularémie</a:t>
            </a:r>
            <a:r>
              <a:rPr lang="fr-FR" sz="2000" dirty="0">
                <a:latin typeface="Times New Roman" panose="02020603050405020304" pitchFamily="18" charset="0"/>
                <a:cs typeface="Times New Roman" panose="02020603050405020304" pitchFamily="18" charset="0"/>
              </a:rPr>
              <a:t>, (lièvres et rongeurs)</a:t>
            </a:r>
          </a:p>
          <a:p>
            <a:pPr marL="914400" lvl="1"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Le Charbon, </a:t>
            </a:r>
            <a:r>
              <a:rPr lang="fr-FR" sz="2000" dirty="0">
                <a:latin typeface="Times New Roman" panose="02020603050405020304" pitchFamily="18" charset="0"/>
                <a:cs typeface="Times New Roman" panose="02020603050405020304" pitchFamily="18" charset="0"/>
              </a:rPr>
              <a:t>anthrax (chèvre, les bovins, le mouton et le cheval)</a:t>
            </a:r>
          </a:p>
          <a:p>
            <a:pPr marL="914400" lvl="1" indent="-457200">
              <a:buFont typeface="Arial" panose="020B0604020202020204" pitchFamily="34" charset="0"/>
              <a:buChar char="•"/>
            </a:pPr>
            <a:r>
              <a:rPr lang="fr-FR" sz="2000" b="1" dirty="0">
                <a:latin typeface="Times New Roman" panose="02020603050405020304" pitchFamily="18" charset="0"/>
                <a:cs typeface="Times New Roman" panose="02020603050405020304" pitchFamily="18" charset="0"/>
              </a:rPr>
              <a:t>La Brucellose</a:t>
            </a:r>
            <a:r>
              <a:rPr lang="fr-FR" sz="2000" dirty="0">
                <a:latin typeface="Times New Roman" panose="02020603050405020304" pitchFamily="18" charset="0"/>
                <a:cs typeface="Times New Roman" panose="02020603050405020304" pitchFamily="18" charset="0"/>
              </a:rPr>
              <a:t>, (ovins et bovins)</a:t>
            </a:r>
          </a:p>
          <a:p>
            <a:pPr marL="914400" lvl="1" indent="-4572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Nombre de maladies parasitaires :</a:t>
            </a:r>
          </a:p>
          <a:p>
            <a:pPr marL="1371600" lvl="2" indent="-457200">
              <a:buFont typeface="Courier New" panose="02070309020205020404" pitchFamily="49" charset="0"/>
              <a:buChar char="o"/>
            </a:pPr>
            <a:r>
              <a:rPr lang="fr-FR" sz="2000" dirty="0">
                <a:latin typeface="Times New Roman" panose="02020603050405020304" pitchFamily="18" charset="0"/>
                <a:cs typeface="Times New Roman" panose="02020603050405020304" pitchFamily="18" charset="0"/>
              </a:rPr>
              <a:t>Ascaridiose, </a:t>
            </a:r>
          </a:p>
          <a:p>
            <a:pPr marL="1371600" lvl="2" indent="-457200">
              <a:buFont typeface="Courier New" panose="02070309020205020404" pitchFamily="49" charset="0"/>
              <a:buChar char="o"/>
            </a:pPr>
            <a:r>
              <a:rPr lang="fr-FR" sz="2000" dirty="0">
                <a:latin typeface="Times New Roman" panose="02020603050405020304" pitchFamily="18" charset="0"/>
                <a:cs typeface="Times New Roman" panose="02020603050405020304" pitchFamily="18" charset="0"/>
              </a:rPr>
              <a:t>Echinococcose alvéolaire du foie</a:t>
            </a:r>
          </a:p>
          <a:p>
            <a:pPr marL="1371600" lvl="2" indent="-457200">
              <a:buFont typeface="Courier New" panose="02070309020205020404" pitchFamily="49" charset="0"/>
              <a:buChar char="o"/>
            </a:pPr>
            <a:r>
              <a:rPr lang="fr-FR" sz="2000" dirty="0" err="1">
                <a:latin typeface="Times New Roman" panose="02020603050405020304" pitchFamily="18" charset="0"/>
                <a:cs typeface="Times New Roman" panose="02020603050405020304" pitchFamily="18" charset="0"/>
              </a:rPr>
              <a:t>Taenias</a:t>
            </a:r>
            <a:endParaRPr lang="fr-FR" sz="2000" dirty="0">
              <a:latin typeface="Times New Roman" panose="02020603050405020304" pitchFamily="18" charset="0"/>
              <a:cs typeface="Times New Roman" panose="02020603050405020304" pitchFamily="18" charset="0"/>
            </a:endParaRPr>
          </a:p>
          <a:p>
            <a:pPr marL="1371600" lvl="2" indent="-457200">
              <a:buFont typeface="Courier New" panose="02070309020205020404" pitchFamily="49" charset="0"/>
              <a:buChar char="o"/>
            </a:pPr>
            <a:r>
              <a:rPr lang="fr-FR" sz="2000" dirty="0">
                <a:latin typeface="Times New Roman" panose="02020603050405020304" pitchFamily="18" charset="0"/>
                <a:cs typeface="Times New Roman" panose="02020603050405020304" pitchFamily="18" charset="0"/>
              </a:rPr>
              <a:t>Maladie de </a:t>
            </a:r>
            <a:r>
              <a:rPr lang="fr-FR" sz="2000" dirty="0" err="1">
                <a:latin typeface="Times New Roman" panose="02020603050405020304" pitchFamily="18" charset="0"/>
                <a:cs typeface="Times New Roman" panose="02020603050405020304" pitchFamily="18" charset="0"/>
              </a:rPr>
              <a:t>Chagas</a:t>
            </a:r>
            <a:r>
              <a:rPr lang="fr-FR" sz="2000" dirty="0">
                <a:latin typeface="Times New Roman" panose="02020603050405020304" pitchFamily="18" charset="0"/>
                <a:cs typeface="Times New Roman" panose="02020603050405020304" pitchFamily="18" charset="0"/>
              </a:rPr>
              <a:t>,</a:t>
            </a:r>
          </a:p>
          <a:p>
            <a:pPr marL="1371600" lvl="2" indent="-457200">
              <a:buFont typeface="Courier New" panose="02070309020205020404" pitchFamily="49" charset="0"/>
              <a:buChar char="o"/>
            </a:pPr>
            <a:r>
              <a:rPr lang="fr-FR" sz="2000" dirty="0">
                <a:latin typeface="Times New Roman" panose="02020603050405020304" pitchFamily="18" charset="0"/>
                <a:cs typeface="Times New Roman" panose="02020603050405020304" pitchFamily="18" charset="0"/>
              </a:rPr>
              <a:t>Distomatose…</a:t>
            </a:r>
          </a:p>
          <a:p>
            <a:pPr lvl="1"/>
            <a:r>
              <a:rPr lang="fr-FR" sz="2400" u="sng" dirty="0">
                <a:latin typeface="Times New Roman" panose="02020603050405020304" pitchFamily="18" charset="0"/>
                <a:cs typeface="Times New Roman" panose="02020603050405020304" pitchFamily="18" charset="0"/>
              </a:rPr>
              <a:t>Affections connues plus récemment :</a:t>
            </a:r>
          </a:p>
          <a:p>
            <a:pPr marL="914400" lvl="1" indent="-4572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Virus Ebola (très pathogène pour l’homme et le Gorille)</a:t>
            </a:r>
          </a:p>
          <a:p>
            <a:pPr marL="914400" lvl="1" indent="-4572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Grippe A H1N1 ? (origine porcine ?)</a:t>
            </a:r>
          </a:p>
          <a:p>
            <a:pPr marL="914400" lvl="1" indent="-45720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VIH ? (origine simiesque ?)</a:t>
            </a:r>
          </a:p>
          <a:p>
            <a:pPr marL="914400" lvl="1" indent="-457200">
              <a:buFont typeface="Arial" panose="020B0604020202020204" pitchFamily="34" charset="0"/>
              <a:buChar char="•"/>
            </a:pPr>
            <a:r>
              <a:rPr lang="fr-FR" sz="2000" dirty="0" err="1">
                <a:latin typeface="Times New Roman" panose="02020603050405020304" pitchFamily="18" charset="0"/>
                <a:cs typeface="Times New Roman" panose="02020603050405020304" pitchFamily="18" charset="0"/>
              </a:rPr>
              <a:t>Sars-cov</a:t>
            </a:r>
            <a:r>
              <a:rPr lang="fr-FR" sz="2000" dirty="0">
                <a:latin typeface="Times New Roman" panose="02020603050405020304" pitchFamily="18" charset="0"/>
                <a:cs typeface="Times New Roman" panose="02020603050405020304" pitchFamily="18" charset="0"/>
              </a:rPr>
              <a:t> 2 ou COVID 19 ? (pangolin, chauve-souris ?)</a:t>
            </a:r>
          </a:p>
        </p:txBody>
      </p:sp>
      <p:sp>
        <p:nvSpPr>
          <p:cNvPr id="5" name="Espace réservé du numéro de diapositive 4">
            <a:extLst>
              <a:ext uri="{FF2B5EF4-FFF2-40B4-BE49-F238E27FC236}">
                <a16:creationId xmlns:a16="http://schemas.microsoft.com/office/drawing/2014/main" id="{276983AC-E530-8B2F-74C9-4372B2EAD9CF}"/>
              </a:ext>
            </a:extLst>
          </p:cNvPr>
          <p:cNvSpPr>
            <a:spLocks noGrp="1"/>
          </p:cNvSpPr>
          <p:nvPr>
            <p:ph type="sldNum" sz="quarter" idx="12"/>
          </p:nvPr>
        </p:nvSpPr>
        <p:spPr/>
        <p:txBody>
          <a:bodyPr/>
          <a:lstStyle/>
          <a:p>
            <a:fld id="{5AE9D81B-91BB-401D-B233-9DA72B7E232A}" type="slidenum">
              <a:rPr lang="fr-FR" smtClean="0"/>
              <a:t>41</a:t>
            </a:fld>
            <a:endParaRPr lang="fr-FR"/>
          </a:p>
        </p:txBody>
      </p:sp>
    </p:spTree>
    <p:extLst>
      <p:ext uri="{BB962C8B-B14F-4D97-AF65-F5344CB8AC3E}">
        <p14:creationId xmlns:p14="http://schemas.microsoft.com/office/powerpoint/2010/main" val="299480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C665BE-DE42-EED3-ED44-68D327AEC84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0C10500-8F6B-95C9-EB42-82324B390166}"/>
              </a:ext>
            </a:extLst>
          </p:cNvPr>
          <p:cNvSpPr txBox="1"/>
          <p:nvPr/>
        </p:nvSpPr>
        <p:spPr>
          <a:xfrm>
            <a:off x="680183" y="1588803"/>
            <a:ext cx="11277599" cy="4401205"/>
          </a:xfrm>
          <a:prstGeom prst="rect">
            <a:avLst/>
          </a:prstGeom>
          <a:noFill/>
        </p:spPr>
        <p:txBody>
          <a:bodyPr wrap="square" rtlCol="0">
            <a:spAutoFit/>
          </a:bodyPr>
          <a:lstStyle/>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ce que nous savons des maladies infectieuses, telles qu’elles ont été rapportées par les auteurs et les médecins de l’antiquité et jusqu’à la fin du XIX siècle, </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Découverte de la </a:t>
            </a:r>
            <a:r>
              <a:rPr lang="fr-FR" sz="2800" b="1" dirty="0">
                <a:solidFill>
                  <a:schemeClr val="bg1">
                    <a:lumMod val="85000"/>
                  </a:schemeClr>
                </a:solidFill>
                <a:latin typeface="Times New Roman" panose="02020603050405020304" pitchFamily="18" charset="0"/>
                <a:cs typeface="Times New Roman" panose="02020603050405020304" pitchFamily="18" charset="0"/>
              </a:rPr>
              <a:t>vaccination</a:t>
            </a:r>
            <a:r>
              <a:rPr lang="fr-FR" sz="2800" dirty="0">
                <a:solidFill>
                  <a:schemeClr val="bg1">
                    <a:lumMod val="85000"/>
                  </a:schemeClr>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800" b="1" dirty="0">
                <a:solidFill>
                  <a:schemeClr val="bg1">
                    <a:lumMod val="85000"/>
                  </a:schemeClr>
                </a:solidFill>
                <a:latin typeface="Times New Roman" panose="02020603050405020304" pitchFamily="18" charset="0"/>
                <a:cs typeface="Times New Roman" panose="02020603050405020304" pitchFamily="18" charset="0"/>
              </a:rPr>
              <a:t>La</a:t>
            </a:r>
            <a:r>
              <a:rPr lang="fr-FR" sz="2800" dirty="0">
                <a:solidFill>
                  <a:schemeClr val="bg1">
                    <a:lumMod val="85000"/>
                  </a:schemeClr>
                </a:solidFill>
                <a:latin typeface="Times New Roman" panose="02020603050405020304" pitchFamily="18" charset="0"/>
                <a:cs typeface="Times New Roman" panose="02020603050405020304" pitchFamily="18" charset="0"/>
              </a:rPr>
              <a:t> </a:t>
            </a:r>
            <a:r>
              <a:rPr lang="fr-FR" sz="2800" b="1" dirty="0">
                <a:solidFill>
                  <a:schemeClr val="bg1">
                    <a:lumMod val="85000"/>
                  </a:schemeClr>
                </a:solidFill>
                <a:latin typeface="Times New Roman" panose="02020603050405020304" pitchFamily="18" charset="0"/>
                <a:cs typeface="Times New Roman" panose="02020603050405020304" pitchFamily="18" charset="0"/>
              </a:rPr>
              <a:t>théorie microbienne</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Les agents infectieux</a:t>
            </a:r>
          </a:p>
          <a:p>
            <a:pPr marL="285750" indent="-285750">
              <a:buFont typeface="Arial" panose="020B0604020202020204" pitchFamily="34" charset="0"/>
              <a:buChar char="•"/>
            </a:pPr>
            <a:r>
              <a:rPr lang="fr-FR" sz="2800" b="1" dirty="0">
                <a:latin typeface="Times New Roman" panose="02020603050405020304" pitchFamily="18" charset="0"/>
                <a:cs typeface="Times New Roman" panose="02020603050405020304" pitchFamily="18" charset="0"/>
              </a:rPr>
              <a:t>Mesures et moyens qui ont découlé de ces découvertes pour lutter contre les affections.</a:t>
            </a:r>
          </a:p>
          <a:p>
            <a:pPr marL="285750" indent="-285750">
              <a:buFont typeface="Arial" panose="020B0604020202020204" pitchFamily="34" charset="0"/>
              <a:buChar char="•"/>
            </a:pPr>
            <a:r>
              <a:rPr lang="fr-FR" sz="2800" b="1" dirty="0">
                <a:solidFill>
                  <a:schemeClr val="bg1">
                    <a:lumMod val="85000"/>
                  </a:schemeClr>
                </a:solidFill>
                <a:latin typeface="Times New Roman" panose="02020603050405020304" pitchFamily="18" charset="0"/>
                <a:cs typeface="Times New Roman" panose="02020603050405020304" pitchFamily="18" charset="0"/>
              </a:rPr>
              <a:t>Conséquences</a:t>
            </a:r>
            <a:r>
              <a:rPr lang="fr-FR" sz="2800" dirty="0">
                <a:solidFill>
                  <a:schemeClr val="bg1">
                    <a:lumMod val="85000"/>
                  </a:schemeClr>
                </a:solidFill>
                <a:latin typeface="Times New Roman" panose="02020603050405020304" pitchFamily="18" charset="0"/>
                <a:cs typeface="Times New Roman" panose="02020603050405020304" pitchFamily="18" charset="0"/>
              </a:rPr>
              <a:t> des mesures préventives et thérapeutiques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mortalité infantile </a:t>
            </a:r>
            <a:r>
              <a:rPr lang="fr-FR" sz="2800" dirty="0">
                <a:solidFill>
                  <a:schemeClr val="bg1">
                    <a:lumMod val="85000"/>
                  </a:schemeClr>
                </a:solidFill>
                <a:latin typeface="Times New Roman" panose="02020603050405020304" pitchFamily="18" charset="0"/>
                <a:cs typeface="Times New Roman" panose="02020603050405020304" pitchFamily="18" charset="0"/>
              </a:rPr>
              <a:t>et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croissance exponentielle de la population mondiale</a:t>
            </a:r>
            <a:r>
              <a:rPr lang="fr-FR" sz="2800" dirty="0">
                <a:solidFill>
                  <a:schemeClr val="bg1">
                    <a:lumMod val="85000"/>
                  </a:schemeClr>
                </a:solidFill>
                <a:latin typeface="Times New Roman" panose="02020603050405020304" pitchFamily="18" charset="0"/>
                <a:cs typeface="Times New Roman" panose="02020603050405020304" pitchFamily="18" charset="0"/>
              </a:rPr>
              <a:t>.</a:t>
            </a:r>
          </a:p>
        </p:txBody>
      </p:sp>
      <p:sp>
        <p:nvSpPr>
          <p:cNvPr id="5" name="Espace réservé du numéro de diapositive 4">
            <a:extLst>
              <a:ext uri="{FF2B5EF4-FFF2-40B4-BE49-F238E27FC236}">
                <a16:creationId xmlns:a16="http://schemas.microsoft.com/office/drawing/2014/main" id="{4FB94C4A-9F2D-23DC-334F-C9AEB8A6D383}"/>
              </a:ext>
            </a:extLst>
          </p:cNvPr>
          <p:cNvSpPr>
            <a:spLocks noGrp="1"/>
          </p:cNvSpPr>
          <p:nvPr>
            <p:ph type="sldNum" sz="quarter" idx="12"/>
          </p:nvPr>
        </p:nvSpPr>
        <p:spPr/>
        <p:txBody>
          <a:bodyPr/>
          <a:lstStyle/>
          <a:p>
            <a:fld id="{5AE9D81B-91BB-401D-B233-9DA72B7E232A}" type="slidenum">
              <a:rPr lang="fr-FR" smtClean="0"/>
              <a:t>42</a:t>
            </a:fld>
            <a:endParaRPr lang="fr-FR"/>
          </a:p>
        </p:txBody>
      </p:sp>
      <p:sp>
        <p:nvSpPr>
          <p:cNvPr id="6" name="ZoneTexte 5">
            <a:extLst>
              <a:ext uri="{FF2B5EF4-FFF2-40B4-BE49-F238E27FC236}">
                <a16:creationId xmlns:a16="http://schemas.microsoft.com/office/drawing/2014/main" id="{297EF7B6-A756-5BD8-8EAA-3B0DB0FF3A21}"/>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La </a:t>
            </a:r>
            <a:r>
              <a:rPr lang="fr-FR" sz="1100" b="1" kern="100" dirty="0">
                <a:solidFill>
                  <a:schemeClr val="bg1">
                    <a:lumMod val="65000"/>
                  </a:schemeClr>
                </a:solidFill>
                <a:effectLst/>
                <a:latin typeface="Linux Libertine"/>
                <a:ea typeface="Times New Roman" panose="02020603050405020304" pitchFamily="18" charset="0"/>
                <a:cs typeface="Times New Roman" panose="02020603050405020304" pitchFamily="18" charset="0"/>
              </a:rPr>
              <a:t>vaccination  La théorie microbienne. </a:t>
            </a:r>
            <a:r>
              <a:rPr lang="fr-FR" sz="1100" b="1" kern="100" dirty="0">
                <a:effectLst/>
                <a:latin typeface="Linux Libertine"/>
                <a:ea typeface="Times New Roman" panose="02020603050405020304" pitchFamily="18" charset="0"/>
                <a:cs typeface="Times New Roman" panose="02020603050405020304" pitchFamily="18" charset="0"/>
              </a:rPr>
              <a:t>Les moyens de lutte contre les maladies infectieuses </a:t>
            </a:r>
          </a:p>
        </p:txBody>
      </p:sp>
    </p:spTree>
    <p:extLst>
      <p:ext uri="{BB962C8B-B14F-4D97-AF65-F5344CB8AC3E}">
        <p14:creationId xmlns:p14="http://schemas.microsoft.com/office/powerpoint/2010/main" val="297686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7C1DD8-7EBD-61D1-36EC-4A4B2D0CF72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0B80B5A-2A5A-9290-D458-E95197E9A717}"/>
              </a:ext>
            </a:extLst>
          </p:cNvPr>
          <p:cNvSpPr txBox="1"/>
          <p:nvPr/>
        </p:nvSpPr>
        <p:spPr>
          <a:xfrm>
            <a:off x="146784" y="1462703"/>
            <a:ext cx="7190187" cy="4893647"/>
          </a:xfrm>
          <a:prstGeom prst="rect">
            <a:avLst/>
          </a:prstGeom>
          <a:noFill/>
        </p:spPr>
        <p:txBody>
          <a:bodyPr wrap="square" rtlCol="0">
            <a:spAutoFit/>
          </a:bodyPr>
          <a:lstStyle/>
          <a:p>
            <a:pPr marL="342900" indent="-342900">
              <a:buFont typeface="Wingdings" panose="05000000000000000000" pitchFamily="2" charset="2"/>
              <a:buChar char="Ø"/>
            </a:pPr>
            <a:r>
              <a:rPr lang="fr-FR" sz="2400" b="1" dirty="0">
                <a:latin typeface="Times New Roman" panose="02020603050405020304" pitchFamily="18" charset="0"/>
                <a:cs typeface="Times New Roman" panose="02020603050405020304" pitchFamily="18" charset="0"/>
              </a:rPr>
              <a:t>l’asepsie et l’antisepsie </a:t>
            </a:r>
            <a:r>
              <a:rPr lang="fr-FR" sz="2400" dirty="0">
                <a:latin typeface="Times New Roman" panose="02020603050405020304" pitchFamily="18" charset="0"/>
                <a:cs typeface="Times New Roman" panose="02020603050405020304" pitchFamily="18" charset="0"/>
              </a:rPr>
              <a:t>qui réduisent la mortalité </a:t>
            </a:r>
            <a:r>
              <a:rPr lang="fr-FR" sz="2400" dirty="0" err="1">
                <a:latin typeface="Times New Roman" panose="02020603050405020304" pitchFamily="18" charset="0"/>
                <a:cs typeface="Times New Roman" panose="02020603050405020304" pitchFamily="18" charset="0"/>
              </a:rPr>
              <a:t>péri-opératoire</a:t>
            </a: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pPr>
            <a:r>
              <a:rPr lang="fr-FR" sz="2400" b="1" dirty="0">
                <a:latin typeface="Times New Roman" panose="02020603050405020304" pitchFamily="18" charset="0"/>
                <a:cs typeface="Times New Roman" panose="02020603050405020304" pitchFamily="18" charset="0"/>
              </a:rPr>
              <a:t>la pasteurisation </a:t>
            </a:r>
            <a:r>
              <a:rPr lang="fr-FR" sz="2400" dirty="0">
                <a:latin typeface="Times New Roman" panose="02020603050405020304" pitchFamily="18" charset="0"/>
                <a:cs typeface="Times New Roman" panose="02020603050405020304" pitchFamily="18" charset="0"/>
              </a:rPr>
              <a:t>qui réduit le péril infectieux alimentaire, </a:t>
            </a:r>
          </a:p>
          <a:p>
            <a:pPr marL="342900" indent="-342900">
              <a:buFont typeface="Wingdings" panose="05000000000000000000" pitchFamily="2" charset="2"/>
              <a:buChar char="Ø"/>
            </a:pPr>
            <a:r>
              <a:rPr lang="fr-FR" sz="2400" b="1" dirty="0">
                <a:latin typeface="Times New Roman" panose="02020603050405020304" pitchFamily="18" charset="0"/>
                <a:cs typeface="Times New Roman" panose="02020603050405020304" pitchFamily="18" charset="0"/>
              </a:rPr>
              <a:t>le traitement de l’eau potable </a:t>
            </a:r>
            <a:r>
              <a:rPr lang="fr-FR" sz="2400" dirty="0">
                <a:latin typeface="Times New Roman" panose="02020603050405020304" pitchFamily="18" charset="0"/>
                <a:cs typeface="Times New Roman" panose="02020603050405020304" pitchFamily="18" charset="0"/>
              </a:rPr>
              <a:t>qui réduit considérablement le risque sanitaire lié à la pollution de l’eau par les agents infectieux, </a:t>
            </a:r>
          </a:p>
          <a:p>
            <a:pPr marL="342900" indent="-342900">
              <a:buFont typeface="Wingdings" panose="05000000000000000000" pitchFamily="2" charset="2"/>
              <a:buChar char="Ø"/>
            </a:pPr>
            <a:r>
              <a:rPr lang="fr-FR" sz="2400" dirty="0">
                <a:latin typeface="Times New Roman" panose="02020603050405020304" pitchFamily="18" charset="0"/>
                <a:cs typeface="Times New Roman" panose="02020603050405020304" pitchFamily="18" charset="0"/>
              </a:rPr>
              <a:t>et plus tard : </a:t>
            </a:r>
          </a:p>
          <a:p>
            <a:pPr marL="800100" lvl="1"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la découverte de nouveaux vaccins, </a:t>
            </a:r>
          </a:p>
          <a:p>
            <a:pPr marL="800100" lvl="1"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celle des antibiotiques, (Pénicilline 1941, Streptomycine 1947, sulfamides 1939)</a:t>
            </a:r>
          </a:p>
          <a:p>
            <a:pPr marL="800100" lvl="1"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des antifongiques et </a:t>
            </a:r>
          </a:p>
          <a:p>
            <a:pPr marL="800100" lvl="1" indent="-342900">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des antiparasitaires.</a:t>
            </a:r>
          </a:p>
        </p:txBody>
      </p:sp>
      <p:sp>
        <p:nvSpPr>
          <p:cNvPr id="3" name="ZoneTexte 2">
            <a:extLst>
              <a:ext uri="{FF2B5EF4-FFF2-40B4-BE49-F238E27FC236}">
                <a16:creationId xmlns:a16="http://schemas.microsoft.com/office/drawing/2014/main" id="{CA8095F6-F0FD-4E40-8503-CE13F82E5AC4}"/>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CC5FCE61-16C9-F686-8DA2-673B4D8B369F}"/>
              </a:ext>
            </a:extLst>
          </p:cNvPr>
          <p:cNvSpPr>
            <a:spLocks noGrp="1"/>
          </p:cNvSpPr>
          <p:nvPr>
            <p:ph type="sldNum" sz="quarter" idx="12"/>
          </p:nvPr>
        </p:nvSpPr>
        <p:spPr/>
        <p:txBody>
          <a:bodyPr/>
          <a:lstStyle/>
          <a:p>
            <a:fld id="{5AE9D81B-91BB-401D-B233-9DA72B7E232A}" type="slidenum">
              <a:rPr lang="fr-FR" smtClean="0"/>
              <a:t>43</a:t>
            </a:fld>
            <a:endParaRPr lang="fr-FR"/>
          </a:p>
        </p:txBody>
      </p:sp>
      <p:sp>
        <p:nvSpPr>
          <p:cNvPr id="6" name="ZoneTexte 5">
            <a:extLst>
              <a:ext uri="{FF2B5EF4-FFF2-40B4-BE49-F238E27FC236}">
                <a16:creationId xmlns:a16="http://schemas.microsoft.com/office/drawing/2014/main" id="{DF13551E-2A24-A147-E7D4-30E4131C3604}"/>
              </a:ext>
            </a:extLst>
          </p:cNvPr>
          <p:cNvSpPr txBox="1"/>
          <p:nvPr/>
        </p:nvSpPr>
        <p:spPr>
          <a:xfrm>
            <a:off x="7336971" y="838200"/>
            <a:ext cx="4708245" cy="5786199"/>
          </a:xfrm>
          <a:prstGeom prst="rect">
            <a:avLst/>
          </a:prstGeom>
          <a:noFill/>
        </p:spPr>
        <p:txBody>
          <a:bodyPr wrap="square" rtlCol="0">
            <a:spAutoFit/>
          </a:bodyPr>
          <a:lstStyle/>
          <a:p>
            <a:r>
              <a:rPr lang="fr-FR" sz="2000" b="1" dirty="0">
                <a:hlinkClick r:id="rId2" tooltip="asepsie"/>
              </a:rPr>
              <a:t>ASEPSIE</a:t>
            </a:r>
            <a:r>
              <a:rPr lang="fr-FR" sz="2000" dirty="0"/>
              <a:t> • Ensemble des mesures propres à empêcher tout apport exogène de micro-organismes ou de virus. But: prévenir toute contamination de plaie ou autres sites sensibles à l’infection tant en salle d’opération, qu’au niveau de l’unité de soins, lors de traitements ou d’explorations. • L’asepsie associe la désinfection de l’environnement et de l’air, la tenue de travail, la rigueur de la technique, l’utilisation de matériel stérile et d’antiseptique.</a:t>
            </a:r>
          </a:p>
          <a:p>
            <a:endParaRPr lang="fr-FR" sz="2000" b="1" dirty="0"/>
          </a:p>
          <a:p>
            <a:r>
              <a:rPr lang="fr-FR" sz="2000" b="1" dirty="0">
                <a:solidFill>
                  <a:schemeClr val="accent4">
                    <a:lumMod val="50000"/>
                  </a:schemeClr>
                </a:solidFill>
              </a:rPr>
              <a:t>L'antisepsie</a:t>
            </a:r>
            <a:r>
              <a:rPr lang="fr-FR" sz="2000" b="1" dirty="0"/>
              <a:t> </a:t>
            </a:r>
            <a:r>
              <a:rPr lang="fr-FR" dirty="0"/>
              <a:t>(du grec ancien </a:t>
            </a:r>
            <a:r>
              <a:rPr lang="fr-FR" dirty="0" err="1"/>
              <a:t>σῆψις</a:t>
            </a:r>
            <a:r>
              <a:rPr lang="fr-FR" dirty="0"/>
              <a:t>, sepsis, « putréfaction ») est une opération dont le résultat est d'éliminer momentanément les micro-organismes au niveau des tissus vivants par application d'un produit antiseptique.</a:t>
            </a:r>
            <a:endParaRPr lang="fr-FR" sz="2000" dirty="0"/>
          </a:p>
        </p:txBody>
      </p:sp>
    </p:spTree>
    <p:extLst>
      <p:ext uri="{BB962C8B-B14F-4D97-AF65-F5344CB8AC3E}">
        <p14:creationId xmlns:p14="http://schemas.microsoft.com/office/powerpoint/2010/main" val="22800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131683" y="1645265"/>
            <a:ext cx="11754464" cy="4893647"/>
          </a:xfrm>
          <a:prstGeom prst="rect">
            <a:avLst/>
          </a:prstGeom>
          <a:noFill/>
        </p:spPr>
        <p:txBody>
          <a:bodyPr wrap="square" rtlCol="0">
            <a:spAutoFit/>
          </a:bodyPr>
          <a:lstStyle/>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vêtements</a:t>
            </a:r>
            <a:r>
              <a:rPr lang="fr-FR" sz="2400" kern="100" dirty="0">
                <a:effectLst/>
                <a:latin typeface="Linux Libertine"/>
                <a:ea typeface="Aptos" panose="020B0004020202020204" pitchFamily="34" charset="0"/>
                <a:cs typeface="Times New Roman" panose="02020603050405020304" pitchFamily="18" charset="0"/>
              </a:rPr>
              <a:t>, peuvent éviter ou réduire les piqures de moustiques, vêtements qui protègent aussi partiellement la peau contre les blessures,</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masques,</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préservatifs</a:t>
            </a:r>
            <a:r>
              <a:rPr lang="fr-FR" sz="2400" kern="100" dirty="0">
                <a:effectLst/>
                <a:latin typeface="Linux Libertine"/>
                <a:ea typeface="Aptos" panose="020B0004020202020204" pitchFamily="34" charset="0"/>
                <a:cs typeface="Times New Roman" panose="02020603050405020304" pitchFamily="18" charset="0"/>
              </a:rPr>
              <a:t>,</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gants</a:t>
            </a:r>
            <a:r>
              <a:rPr lang="fr-FR" sz="2400" kern="100" dirty="0">
                <a:effectLst/>
                <a:latin typeface="Linux Libertine"/>
                <a:ea typeface="Aptos" panose="020B0004020202020204" pitchFamily="34" charset="0"/>
                <a:cs typeface="Times New Roman" panose="02020603050405020304" pitchFamily="18" charset="0"/>
              </a:rPr>
              <a:t>,</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a:t>
            </a:r>
            <a:r>
              <a:rPr lang="fr-FR" sz="2400" b="1" kern="100" dirty="0">
                <a:effectLst/>
                <a:latin typeface="Linux Libertine"/>
                <a:ea typeface="Aptos" panose="020B0004020202020204" pitchFamily="34" charset="0"/>
                <a:cs typeface="Times New Roman" panose="02020603050405020304" pitchFamily="18" charset="0"/>
              </a:rPr>
              <a:t>isolement</a:t>
            </a:r>
            <a:r>
              <a:rPr lang="fr-FR" sz="2400" kern="100" dirty="0">
                <a:effectLst/>
                <a:latin typeface="Linux Libertine"/>
                <a:ea typeface="Aptos" panose="020B0004020202020204" pitchFamily="34" charset="0"/>
                <a:cs typeface="Times New Roman" panose="02020603050405020304" pitchFamily="18" charset="0"/>
              </a:rPr>
              <a:t> (pratiqué depuis l’antiquité).</a:t>
            </a:r>
          </a:p>
          <a:p>
            <a:pPr marL="342900" indent="-342900" algn="just">
              <a:buFont typeface="Arial" panose="020B0604020202020204" pitchFamily="34" charset="0"/>
              <a:buChar char="•"/>
            </a:pPr>
            <a:r>
              <a:rPr lang="fr-FR" sz="2400" b="1" kern="100" dirty="0">
                <a:latin typeface="Linux Libertine"/>
                <a:ea typeface="Aptos" panose="020B0004020202020204" pitchFamily="34" charset="0"/>
                <a:cs typeface="Times New Roman" panose="02020603050405020304" pitchFamily="18" charset="0"/>
              </a:rPr>
              <a:t>L’usage de dispositifs médicaux à usage unique,</a:t>
            </a:r>
          </a:p>
          <a:p>
            <a:pPr marL="342900" indent="-342900" algn="just">
              <a:buFont typeface="Arial" panose="020B0604020202020204" pitchFamily="34" charset="0"/>
              <a:buChar char="•"/>
            </a:pPr>
            <a:r>
              <a:rPr lang="fr-FR" sz="2400" b="1" kern="100" dirty="0">
                <a:latin typeface="Linux Libertine"/>
                <a:ea typeface="Aptos" panose="020B0004020202020204" pitchFamily="34" charset="0"/>
                <a:cs typeface="Times New Roman" panose="02020603050405020304" pitchFamily="18" charset="0"/>
              </a:rPr>
              <a:t>La stérilisation des instruments médicaux,</a:t>
            </a:r>
          </a:p>
          <a:p>
            <a:pPr marL="342900" indent="-342900" algn="just">
              <a:buFont typeface="Arial" panose="020B0604020202020204" pitchFamily="34" charset="0"/>
              <a:buChar char="•"/>
            </a:pPr>
            <a:r>
              <a:rPr lang="fr-FR" sz="2400" kern="100" dirty="0">
                <a:latin typeface="Linux Libertine"/>
                <a:ea typeface="Aptos" panose="020B0004020202020204" pitchFamily="34" charset="0"/>
                <a:cs typeface="Times New Roman" panose="02020603050405020304" pitchFamily="18" charset="0"/>
              </a:rPr>
              <a:t>Le lavage des mains et les solutions hydroalcooliques,</a:t>
            </a:r>
          </a:p>
          <a:p>
            <a:pPr algn="just"/>
            <a:endParaRPr lang="fr-FR" sz="2400" kern="100" dirty="0">
              <a:latin typeface="Linux Libertine"/>
              <a:ea typeface="Aptos" panose="020B0004020202020204" pitchFamily="34" charset="0"/>
              <a:cs typeface="Times New Roman" panose="02020603050405020304" pitchFamily="18" charset="0"/>
            </a:endParaRPr>
          </a:p>
          <a:p>
            <a:pPr marL="342900" indent="-342900" algn="just">
              <a:buFont typeface="Arial" panose="020B0604020202020204" pitchFamily="34" charset="0"/>
              <a:buChar char="•"/>
            </a:pPr>
            <a:r>
              <a:rPr lang="fr-FR" sz="2400" b="1" kern="100" dirty="0">
                <a:latin typeface="Linux Libertine"/>
                <a:ea typeface="Aptos" panose="020B0004020202020204" pitchFamily="34" charset="0"/>
                <a:cs typeface="Times New Roman" panose="02020603050405020304" pitchFamily="18" charset="0"/>
              </a:rPr>
              <a:t>La lutte contre les vecteurs</a:t>
            </a:r>
          </a:p>
          <a:p>
            <a:pPr marL="342900" indent="-342900" algn="just">
              <a:buFont typeface="Arial" panose="020B0604020202020204" pitchFamily="34" charset="0"/>
              <a:buChar char="•"/>
            </a:pPr>
            <a:endParaRPr lang="fr-FR" sz="2400" kern="100" dirty="0">
              <a:effectLst/>
              <a:latin typeface="Linux Libertine"/>
              <a:ea typeface="Aptos" panose="020B0004020202020204" pitchFamily="34" charset="0"/>
              <a:cs typeface="Times New Roman" panose="02020603050405020304" pitchFamily="18" charset="0"/>
            </a:endParaRPr>
          </a:p>
          <a:p>
            <a:pPr marL="342900" indent="-342900" algn="just">
              <a:buFont typeface="Arial" panose="020B0604020202020204" pitchFamily="34" charset="0"/>
              <a:buChar char="•"/>
            </a:pPr>
            <a:r>
              <a:rPr lang="fr-FR" sz="2400" b="1" kern="100" dirty="0">
                <a:latin typeface="Linux Libertine"/>
                <a:ea typeface="Aptos" panose="020B0004020202020204" pitchFamily="34" charset="0"/>
                <a:cs typeface="Times New Roman" panose="02020603050405020304" pitchFamily="18" charset="0"/>
              </a:rPr>
              <a:t>La conservation des aliments à basse température,</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089354" y="710069"/>
            <a:ext cx="9188245" cy="523220"/>
          </a:xfrm>
          <a:prstGeom prst="rect">
            <a:avLst/>
          </a:prstGeom>
          <a:noFill/>
        </p:spPr>
        <p:txBody>
          <a:bodyPr wrap="square" rtlCol="0">
            <a:spAutoFit/>
          </a:bodyPr>
          <a:lstStyle/>
          <a:p>
            <a:r>
              <a:rPr lang="fr-FR" sz="2800" b="1" kern="100" dirty="0">
                <a:effectLst/>
                <a:latin typeface="Linux Libertine"/>
                <a:ea typeface="Times New Roman" panose="02020603050405020304" pitchFamily="18" charset="0"/>
                <a:cs typeface="Times New Roman" panose="02020603050405020304" pitchFamily="18" charset="0"/>
              </a:rPr>
              <a:t>Les </a:t>
            </a:r>
            <a:r>
              <a:rPr lang="fr-FR" sz="2800" b="1" kern="100" dirty="0">
                <a:latin typeface="Linux Libertine"/>
                <a:ea typeface="Times New Roman" panose="02020603050405020304" pitchFamily="18" charset="0"/>
                <a:cs typeface="Times New Roman" panose="02020603050405020304" pitchFamily="18" charset="0"/>
              </a:rPr>
              <a:t>mesures barrières et autres mesures de protection</a:t>
            </a:r>
            <a:endParaRPr lang="fr-FR" sz="2800" b="1" kern="100" dirty="0">
              <a:effectLst/>
              <a:latin typeface="Linux Libertine"/>
              <a:ea typeface="Times New Roman" panose="02020603050405020304" pitchFamily="18" charset="0"/>
              <a:cs typeface="Times New Roman" panose="02020603050405020304" pitchFamily="18" charset="0"/>
            </a:endParaRPr>
          </a:p>
        </p:txBody>
      </p:sp>
      <p:sp>
        <p:nvSpPr>
          <p:cNvPr id="6" name="Espace réservé du numéro de diapositive 5">
            <a:extLst>
              <a:ext uri="{FF2B5EF4-FFF2-40B4-BE49-F238E27FC236}">
                <a16:creationId xmlns:a16="http://schemas.microsoft.com/office/drawing/2014/main" id="{04FFC180-25B3-29E8-9CCF-76E664957756}"/>
              </a:ext>
            </a:extLst>
          </p:cNvPr>
          <p:cNvSpPr>
            <a:spLocks noGrp="1"/>
          </p:cNvSpPr>
          <p:nvPr>
            <p:ph type="sldNum" sz="quarter" idx="12"/>
          </p:nvPr>
        </p:nvSpPr>
        <p:spPr/>
        <p:txBody>
          <a:bodyPr/>
          <a:lstStyle/>
          <a:p>
            <a:fld id="{5AE9D81B-91BB-401D-B233-9DA72B7E232A}" type="slidenum">
              <a:rPr lang="fr-FR" smtClean="0"/>
              <a:t>44</a:t>
            </a:fld>
            <a:endParaRPr lang="fr-FR" dirty="0"/>
          </a:p>
        </p:txBody>
      </p:sp>
      <p:sp>
        <p:nvSpPr>
          <p:cNvPr id="5" name="ZoneTexte 4">
            <a:extLst>
              <a:ext uri="{FF2B5EF4-FFF2-40B4-BE49-F238E27FC236}">
                <a16:creationId xmlns:a16="http://schemas.microsoft.com/office/drawing/2014/main" id="{3C0BEA5B-93FB-4F2B-1220-9C4D8583249C}"/>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Tree>
    <p:extLst>
      <p:ext uri="{BB962C8B-B14F-4D97-AF65-F5344CB8AC3E}">
        <p14:creationId xmlns:p14="http://schemas.microsoft.com/office/powerpoint/2010/main" val="1641180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5155257"/>
          </a:xfrm>
          <a:prstGeom prst="rect">
            <a:avLst/>
          </a:prstGeom>
          <a:noFill/>
        </p:spPr>
        <p:txBody>
          <a:bodyPr wrap="square" rtlCol="0">
            <a:spAutoFit/>
          </a:bodyPr>
          <a:lstStyle/>
          <a:p>
            <a:pPr indent="226695" algn="just"/>
            <a:r>
              <a:rPr lang="fr-FR" sz="1800" kern="100" dirty="0">
                <a:effectLst/>
                <a:latin typeface="Linux Libertine"/>
                <a:ea typeface="Aptos" panose="020B0004020202020204" pitchFamily="34" charset="0"/>
                <a:cs typeface="Times New Roman" panose="02020603050405020304" pitchFamily="18" charset="0"/>
              </a:rPr>
              <a:t> On distingue les organes immunitaires centraux et périphériques qui sont reliés par un réseau vasculaire spécifique : le réseau lymphatique, et qui sont peuplés de cellules immunocompétentes.</a:t>
            </a:r>
          </a:p>
          <a:p>
            <a:pPr indent="226695" algn="just"/>
            <a:r>
              <a:rPr lang="fr-FR" sz="1800" kern="100" dirty="0">
                <a:effectLst/>
                <a:latin typeface="Linux Libertine"/>
                <a:ea typeface="Aptos" panose="020B0004020202020204" pitchFamily="34" charset="0"/>
                <a:cs typeface="Times New Roman" panose="02020603050405020304" pitchFamily="18" charset="0"/>
              </a:rPr>
              <a:t> </a:t>
            </a:r>
          </a:p>
          <a:p>
            <a:pPr indent="226695" algn="just"/>
            <a:r>
              <a:rPr lang="fr-FR" sz="18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organes immunitaires centraux</a:t>
            </a:r>
            <a:r>
              <a:rPr lang="fr-FR" sz="1800" kern="100" dirty="0">
                <a:effectLst/>
                <a:latin typeface="Linux Libertine"/>
                <a:ea typeface="Aptos" panose="020B0004020202020204" pitchFamily="34" charset="0"/>
                <a:cs typeface="Times New Roman" panose="02020603050405020304" pitchFamily="18" charset="0"/>
              </a:rPr>
              <a:t> sont représentés par la moelle osseuse et le thymus.</a:t>
            </a:r>
          </a:p>
          <a:p>
            <a:pPr indent="226695" algn="just"/>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La moelle osseuse</a:t>
            </a:r>
            <a:r>
              <a:rPr lang="fr-FR" sz="1800" kern="100" dirty="0">
                <a:effectLst/>
                <a:latin typeface="Linux Libertine"/>
                <a:ea typeface="Aptos" panose="020B0004020202020204" pitchFamily="34" charset="0"/>
                <a:cs typeface="Times New Roman" panose="02020603050405020304" pitchFamily="18" charset="0"/>
              </a:rPr>
              <a:t> située essentiellement dans les os plats (cotes, sternum, omoplates, os du bassin) est le siège de la fabrication des cellules sanguines : globules rouges, plaquettes, globules blancs, ces derniers étant impliqués dans les défenses de l’organisme contre les agents infectieux.</a:t>
            </a:r>
          </a:p>
          <a:p>
            <a:pPr indent="226695" algn="just">
              <a:spcBef>
                <a:spcPts val="400"/>
              </a:spcBef>
              <a:spcAft>
                <a:spcPts val="200"/>
              </a:spcAft>
            </a:pPr>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 thymus</a:t>
            </a:r>
          </a:p>
          <a:p>
            <a:pPr indent="226695" algn="just"/>
            <a:r>
              <a:rPr lang="fr-FR" sz="1800" kern="100" dirty="0">
                <a:effectLst/>
                <a:latin typeface="Linux Libertine"/>
                <a:ea typeface="Aptos" panose="020B0004020202020204" pitchFamily="34" charset="0"/>
                <a:cs typeface="Times New Roman" panose="02020603050405020304" pitchFamily="18" charset="0"/>
              </a:rPr>
              <a:t>Il est situé dans le cou et la plus grande partie est localisée dans le thorax.  Il est constitué de deux lobes accolés par leurs faces internes et divisés à leur tour en lobules. De la naissance à la puberté le thymus grossit puis il régresse ensuite.</a:t>
            </a:r>
          </a:p>
          <a:p>
            <a:pPr indent="226695" algn="just"/>
            <a:r>
              <a:rPr lang="fr-FR" sz="1800" kern="100" dirty="0">
                <a:effectLst/>
                <a:latin typeface="Linux Libertine"/>
                <a:ea typeface="Aptos" panose="020B0004020202020204" pitchFamily="34" charset="0"/>
                <a:cs typeface="Times New Roman" panose="02020603050405020304" pitchFamily="18" charset="0"/>
              </a:rPr>
              <a:t>Il joue un rôle essentiel dans la maturation des lymphocytes T.</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4" y="564659"/>
            <a:ext cx="6677860" cy="461665"/>
          </a:xfrm>
          <a:prstGeom prst="rect">
            <a:avLst/>
          </a:prstGeom>
          <a:noFill/>
        </p:spPr>
        <p:txBody>
          <a:bodyPr wrap="square" rtlCol="0">
            <a:spAutoFit/>
          </a:bodyPr>
          <a:lstStyle/>
          <a:p>
            <a:pPr indent="226695" algn="just">
              <a:spcBef>
                <a:spcPts val="200"/>
              </a:spcBef>
            </a:pPr>
            <a:r>
              <a:rPr lang="fr-FR" sz="2400" b="1" kern="100" dirty="0">
                <a:latin typeface="Linux Libertine"/>
                <a:ea typeface="Times New Roman" panose="02020603050405020304" pitchFamily="18" charset="0"/>
                <a:cs typeface="Times New Roman" panose="02020603050405020304" pitchFamily="18" charset="0"/>
              </a:rPr>
              <a:t>Le rôle central du</a:t>
            </a:r>
            <a:r>
              <a:rPr lang="fr-FR" sz="2400" b="1" kern="100" dirty="0">
                <a:effectLst/>
                <a:latin typeface="Linux Libertine"/>
                <a:ea typeface="Times New Roman" panose="02020603050405020304" pitchFamily="18" charset="0"/>
                <a:cs typeface="Times New Roman" panose="02020603050405020304" pitchFamily="18" charset="0"/>
              </a:rPr>
              <a:t> système immunitaire.</a:t>
            </a:r>
          </a:p>
        </p:txBody>
      </p:sp>
      <p:pic>
        <p:nvPicPr>
          <p:cNvPr id="11" name="Image 10" descr="Une image contenant squelette, texte, illustration&#10;&#10;Description générée automatiquement">
            <a:extLst>
              <a:ext uri="{FF2B5EF4-FFF2-40B4-BE49-F238E27FC236}">
                <a16:creationId xmlns:a16="http://schemas.microsoft.com/office/drawing/2014/main" id="{BC214989-6EE7-70D6-C32B-208BB41072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702" y="1065719"/>
            <a:ext cx="4431892" cy="5700441"/>
          </a:xfrm>
          <a:prstGeom prst="rect">
            <a:avLst/>
          </a:prstGeom>
          <a:noFill/>
          <a:ln>
            <a:noFill/>
          </a:ln>
        </p:spPr>
      </p:pic>
    </p:spTree>
    <p:extLst>
      <p:ext uri="{BB962C8B-B14F-4D97-AF65-F5344CB8AC3E}">
        <p14:creationId xmlns:p14="http://schemas.microsoft.com/office/powerpoint/2010/main" val="1800835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523220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r>
              <a:rPr lang="fr-FR" sz="18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organes immunitaires périphériques :</a:t>
            </a:r>
          </a:p>
          <a:p>
            <a:pPr indent="226695" algn="just"/>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Les amygdales et les végétations adénoïdes</a:t>
            </a:r>
            <a:r>
              <a:rPr lang="fr-FR" sz="1800" kern="100" dirty="0">
                <a:effectLst/>
                <a:latin typeface="Linux Libertine"/>
                <a:ea typeface="Aptos" panose="020B0004020202020204" pitchFamily="34" charset="0"/>
                <a:cs typeface="Times New Roman" panose="02020603050405020304" pitchFamily="18" charset="0"/>
              </a:rPr>
              <a:t> se situent au niveau de l’oropharynx, une des principales portes d’entrée des microbes.</a:t>
            </a:r>
          </a:p>
          <a:p>
            <a:pPr indent="226695" algn="just"/>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Les ganglions lymphatiques</a:t>
            </a:r>
            <a:r>
              <a:rPr lang="fr-FR" sz="1800" kern="100" dirty="0">
                <a:effectLst/>
                <a:latin typeface="Linux Libertine"/>
                <a:ea typeface="Aptos" panose="020B0004020202020204" pitchFamily="34" charset="0"/>
                <a:cs typeface="Times New Roman" panose="02020603050405020304" pitchFamily="18" charset="0"/>
              </a:rPr>
              <a:t> se trouvent à la jonction des vaisseaux lymphatiques à la racine des membres, dans le médiastin et l’abdomen, et forment un vaste réseau qui draine et filtre les antigènes qui sont transportés par la lymphe.</a:t>
            </a:r>
          </a:p>
          <a:p>
            <a:pPr indent="226695" algn="just">
              <a:spcBef>
                <a:spcPts val="400"/>
              </a:spcBef>
              <a:spcAft>
                <a:spcPts val="200"/>
              </a:spcAft>
            </a:pPr>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La rate </a:t>
            </a:r>
          </a:p>
          <a:p>
            <a:pPr indent="226695" algn="just"/>
            <a:r>
              <a:rPr lang="fr-FR" sz="1800" kern="100" dirty="0">
                <a:effectLst/>
                <a:latin typeface="Linux Libertine"/>
                <a:ea typeface="Aptos" panose="020B0004020202020204" pitchFamily="34" charset="0"/>
                <a:cs typeface="Times New Roman" panose="02020603050405020304" pitchFamily="18" charset="0"/>
              </a:rPr>
              <a:t>située sous la coupole gauche du diaphragme, elle joue un rôle de réservoir, de filtre ou de centre d'entraînement pour les différentes cellules du sang.</a:t>
            </a:r>
          </a:p>
          <a:p>
            <a:pPr indent="226695" algn="just">
              <a:spcBef>
                <a:spcPts val="400"/>
              </a:spcBef>
              <a:spcAft>
                <a:spcPts val="200"/>
              </a:spcAft>
            </a:pPr>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Les plaque Peyer et l’appendice </a:t>
            </a:r>
          </a:p>
          <a:p>
            <a:pPr indent="226695" algn="just"/>
            <a:r>
              <a:rPr lang="fr-FR" sz="1800" kern="100" dirty="0">
                <a:effectLst/>
                <a:latin typeface="Linux Libertine"/>
                <a:ea typeface="Aptos" panose="020B0004020202020204" pitchFamily="34" charset="0"/>
                <a:cs typeface="Times New Roman" panose="02020603050405020304" pitchFamily="18" charset="0"/>
              </a:rPr>
              <a:t>sont, avec les follicules lymphoïdes isolés, l'un des constituants du tissu lymphoïde associé à l'intestin. Les plaque Peyer sont des amas ovalaires d'environ 250 follicules lymphoïdes (soit environ 20 à 40 par plaque) situés à intervalles réguliers dans la partie terminale de l'iléon en formant un dôme dans la lumière.</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6775831" cy="461665"/>
          </a:xfrm>
          <a:prstGeom prst="rect">
            <a:avLst/>
          </a:prstGeom>
          <a:noFill/>
        </p:spPr>
        <p:txBody>
          <a:bodyPr wrap="square" rtlCol="0">
            <a:spAutoFit/>
          </a:bodyPr>
          <a:lstStyle/>
          <a:p>
            <a:pPr indent="226695" algn="just">
              <a:spcBef>
                <a:spcPts val="200"/>
              </a:spcBef>
            </a:pPr>
            <a:r>
              <a:rPr lang="fr-FR" sz="2400" b="1" kern="100" dirty="0">
                <a:latin typeface="Linux Libertine"/>
                <a:ea typeface="Times New Roman" panose="02020603050405020304" pitchFamily="18" charset="0"/>
                <a:cs typeface="Times New Roman" panose="02020603050405020304" pitchFamily="18" charset="0"/>
              </a:rPr>
              <a:t>Le rôle central du système immunitaire.</a:t>
            </a:r>
          </a:p>
        </p:txBody>
      </p:sp>
      <p:pic>
        <p:nvPicPr>
          <p:cNvPr id="11" name="Image 10" descr="Une image contenant squelette, texte, illustration&#10;&#10;Description générée automatiquement">
            <a:extLst>
              <a:ext uri="{FF2B5EF4-FFF2-40B4-BE49-F238E27FC236}">
                <a16:creationId xmlns:a16="http://schemas.microsoft.com/office/drawing/2014/main" id="{BC214989-6EE7-70D6-C32B-208BB41072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702" y="1065719"/>
            <a:ext cx="4431892" cy="5700441"/>
          </a:xfrm>
          <a:prstGeom prst="rect">
            <a:avLst/>
          </a:prstGeom>
          <a:noFill/>
          <a:ln>
            <a:noFill/>
          </a:ln>
        </p:spPr>
      </p:pic>
    </p:spTree>
    <p:extLst>
      <p:ext uri="{BB962C8B-B14F-4D97-AF65-F5344CB8AC3E}">
        <p14:creationId xmlns:p14="http://schemas.microsoft.com/office/powerpoint/2010/main" val="696671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400110"/>
          </a:xfrm>
          <a:prstGeom prst="rect">
            <a:avLst/>
          </a:prstGeom>
          <a:noFill/>
        </p:spPr>
        <p:txBody>
          <a:bodyPr wrap="square">
            <a:spAutoFit/>
          </a:bodyPr>
          <a:lstStyle/>
          <a:p>
            <a:pPr indent="226695" algn="just">
              <a:spcBef>
                <a:spcPts val="200"/>
              </a:spcBef>
            </a:pPr>
            <a:r>
              <a:rPr lang="fr-FR" sz="2000" b="1" kern="100" dirty="0">
                <a:effectLst/>
                <a:latin typeface="Linux Libertine"/>
                <a:ea typeface="Times New Roman" panose="02020603050405020304" pitchFamily="18" charset="0"/>
                <a:cs typeface="Times New Roman" panose="02020603050405020304" pitchFamily="18" charset="0"/>
              </a:rPr>
              <a:t>Les injustices du système immunitaire</a:t>
            </a:r>
          </a:p>
        </p:txBody>
      </p:sp>
      <p:sp>
        <p:nvSpPr>
          <p:cNvPr id="5" name="ZoneTexte 4">
            <a:extLst>
              <a:ext uri="{FF2B5EF4-FFF2-40B4-BE49-F238E27FC236}">
                <a16:creationId xmlns:a16="http://schemas.microsoft.com/office/drawing/2014/main" id="{F7F7F4F2-F547-40EB-1DB1-DB8FBBFC33E7}"/>
              </a:ext>
            </a:extLst>
          </p:cNvPr>
          <p:cNvSpPr txBox="1"/>
          <p:nvPr/>
        </p:nvSpPr>
        <p:spPr>
          <a:xfrm>
            <a:off x="747250" y="1555094"/>
            <a:ext cx="11267769" cy="2272417"/>
          </a:xfrm>
          <a:prstGeom prst="rect">
            <a:avLst/>
          </a:prstGeom>
          <a:noFill/>
        </p:spPr>
        <p:txBody>
          <a:bodyPr wrap="square" rtlCol="0">
            <a:spAutoFit/>
          </a:bodyPr>
          <a:lstStyle/>
          <a:p>
            <a:pPr indent="226695" algn="just">
              <a:spcBef>
                <a:spcPts val="200"/>
              </a:spcBef>
            </a:pPr>
            <a:r>
              <a:rPr lang="fr-FR" sz="2000" kern="100" dirty="0">
                <a:solidFill>
                  <a:srgbClr val="0A2F40"/>
                </a:solidFill>
                <a:effectLst/>
                <a:latin typeface="Linux Libertine"/>
                <a:ea typeface="Times New Roman" panose="02020603050405020304" pitchFamily="18" charset="0"/>
                <a:cs typeface="Times New Roman" panose="02020603050405020304" pitchFamily="18" charset="0"/>
              </a:rPr>
              <a:t>L'efficacité du système immunitaire est </a:t>
            </a:r>
            <a:r>
              <a:rPr lang="fr-FR" sz="2000" b="1" kern="100" dirty="0">
                <a:solidFill>
                  <a:srgbClr val="0A2F40"/>
                </a:solidFill>
                <a:effectLst/>
                <a:latin typeface="Linux Libertine"/>
                <a:ea typeface="Times New Roman" panose="02020603050405020304" pitchFamily="18" charset="0"/>
                <a:cs typeface="Times New Roman" panose="02020603050405020304" pitchFamily="18" charset="0"/>
              </a:rPr>
              <a:t>variable d’un individu à l’autre </a:t>
            </a:r>
            <a:r>
              <a:rPr lang="fr-FR" sz="2000" kern="100" dirty="0">
                <a:solidFill>
                  <a:srgbClr val="0A2F40"/>
                </a:solidFill>
                <a:effectLst/>
                <a:latin typeface="Linux Libertine"/>
                <a:ea typeface="Times New Roman" panose="02020603050405020304" pitchFamily="18" charset="0"/>
                <a:cs typeface="Times New Roman" panose="02020603050405020304" pitchFamily="18" charset="0"/>
              </a:rPr>
              <a:t>face aux agents infectieux,</a:t>
            </a:r>
          </a:p>
          <a:p>
            <a:pPr indent="226695" algn="just">
              <a:spcBef>
                <a:spcPts val="200"/>
              </a:spcBef>
            </a:pPr>
            <a:r>
              <a:rPr lang="fr-FR" sz="2000" kern="100" dirty="0">
                <a:solidFill>
                  <a:srgbClr val="0A2F40"/>
                </a:solidFill>
                <a:effectLst/>
                <a:latin typeface="Linux Libertine"/>
                <a:ea typeface="Times New Roman" panose="02020603050405020304" pitchFamily="18" charset="0"/>
                <a:cs typeface="Times New Roman" panose="02020603050405020304" pitchFamily="18" charset="0"/>
              </a:rPr>
              <a:t>En France, un enfant sur 5.000 naît chaque année avec un déficit immunitaire grave qui paralyse l'armée des fantassins cellulaires chargés de veiller à l'intégrité de son organisme. Mais en réalité, ces insuffisances concernent pratiquement tout le monde, avec des degrés de gravité variables. « Nous possédons tous un déficit immunitaire héréditaire, notamment contre les maladies infectieuses. Il est plus ou moins masqué par l'action des vaccins ou des antibiotiques » explique Jean-Laurent Casanova, du service d'immunologie et d'hématologie pédiatrique de l'hôpital Necker-Enfants malades à Paris.</a:t>
            </a:r>
            <a:endParaRPr lang="fr-FR" sz="1800" kern="100" dirty="0">
              <a:effectLst/>
              <a:latin typeface="Linux Libertine"/>
              <a:ea typeface="Aptos" panose="020B000402020202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C3C7B890-E4BB-9919-8580-E6A8B5EDDE6A}"/>
              </a:ext>
            </a:extLst>
          </p:cNvPr>
          <p:cNvSpPr txBox="1"/>
          <p:nvPr/>
        </p:nvSpPr>
        <p:spPr>
          <a:xfrm>
            <a:off x="865239" y="3985017"/>
            <a:ext cx="10815483" cy="2308324"/>
          </a:xfrm>
          <a:prstGeom prst="rect">
            <a:avLst/>
          </a:prstGeom>
          <a:noFill/>
        </p:spPr>
        <p:txBody>
          <a:bodyPr wrap="square" rtlCol="0">
            <a:spAutoFit/>
          </a:bodyPr>
          <a:lstStyle/>
          <a:p>
            <a:r>
              <a:rPr lang="fr-FR" b="1" u="sng" dirty="0">
                <a:latin typeface="Linux Libertine"/>
              </a:rPr>
              <a:t>Exemple de l’hépatite B</a:t>
            </a:r>
          </a:p>
          <a:p>
            <a:r>
              <a:rPr lang="fr-FR" dirty="0">
                <a:latin typeface="Linux Libertine"/>
              </a:rPr>
              <a:t>Après une contamination les premiers signes apparaissent avec retard, entre 1 et 6 mois.</a:t>
            </a:r>
          </a:p>
          <a:p>
            <a:pPr marL="285750" indent="-285750">
              <a:buFont typeface="Arial" panose="020B0604020202020204" pitchFamily="34" charset="0"/>
              <a:buChar char="•"/>
            </a:pPr>
            <a:r>
              <a:rPr lang="fr-FR" dirty="0">
                <a:latin typeface="Linux Libertine"/>
              </a:rPr>
              <a:t>90% des patients adultes guérissent en développant une immunité </a:t>
            </a:r>
          </a:p>
          <a:p>
            <a:pPr marL="285750" indent="-285750">
              <a:buFont typeface="Arial" panose="020B0604020202020204" pitchFamily="34" charset="0"/>
              <a:buChar char="•"/>
            </a:pPr>
            <a:r>
              <a:rPr lang="fr-FR" dirty="0">
                <a:latin typeface="Linux Libertine"/>
              </a:rPr>
              <a:t>1% des patients développent une hépatite fulminante avec dégradation rapide du foie, nécessitant une transplantation</a:t>
            </a:r>
          </a:p>
          <a:p>
            <a:pPr marL="285750" indent="-285750">
              <a:buFont typeface="Arial" panose="020B0604020202020204" pitchFamily="34" charset="0"/>
              <a:buChar char="•"/>
            </a:pPr>
            <a:r>
              <a:rPr lang="fr-FR" dirty="0">
                <a:latin typeface="Linux Libertine"/>
              </a:rPr>
              <a:t>Les autres développent une forme chronique et deviennent soit porteurs sains, soit porteurs malades avec fibrose hépatique (cirrhose) et plus tard carcinome hépatocellulaire.</a:t>
            </a:r>
          </a:p>
          <a:p>
            <a:pPr marL="285750" indent="-285750">
              <a:buFont typeface="Arial" panose="020B0604020202020204" pitchFamily="34" charset="0"/>
              <a:buChar char="•"/>
            </a:pPr>
            <a:r>
              <a:rPr lang="fr-FR" dirty="0">
                <a:latin typeface="Linux Libertine"/>
              </a:rPr>
              <a:t>A noter que 95% des nourrissons contaminés développent une forme chronique,</a:t>
            </a:r>
          </a:p>
        </p:txBody>
      </p:sp>
    </p:spTree>
    <p:extLst>
      <p:ext uri="{BB962C8B-B14F-4D97-AF65-F5344CB8AC3E}">
        <p14:creationId xmlns:p14="http://schemas.microsoft.com/office/powerpoint/2010/main" val="2529174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400110"/>
          </a:xfrm>
          <a:prstGeom prst="rect">
            <a:avLst/>
          </a:prstGeom>
          <a:noFill/>
        </p:spPr>
        <p:txBody>
          <a:bodyPr wrap="square">
            <a:spAutoFit/>
          </a:bodyPr>
          <a:lstStyle/>
          <a:p>
            <a:pPr indent="226695" algn="just">
              <a:spcBef>
                <a:spcPts val="200"/>
              </a:spcBef>
            </a:pPr>
            <a:r>
              <a:rPr lang="fr-FR" sz="2000" b="1" kern="100" dirty="0">
                <a:effectLst/>
                <a:latin typeface="Linux Libertine"/>
                <a:ea typeface="Times New Roman" panose="02020603050405020304" pitchFamily="18" charset="0"/>
                <a:cs typeface="Times New Roman" panose="02020603050405020304" pitchFamily="18" charset="0"/>
              </a:rPr>
              <a:t>Les injustices du système immunitaire</a:t>
            </a:r>
          </a:p>
        </p:txBody>
      </p:sp>
      <p:sp>
        <p:nvSpPr>
          <p:cNvPr id="6" name="ZoneTexte 5">
            <a:extLst>
              <a:ext uri="{FF2B5EF4-FFF2-40B4-BE49-F238E27FC236}">
                <a16:creationId xmlns:a16="http://schemas.microsoft.com/office/drawing/2014/main" id="{C3C7B890-E4BB-9919-8580-E6A8B5EDDE6A}"/>
              </a:ext>
            </a:extLst>
          </p:cNvPr>
          <p:cNvSpPr txBox="1"/>
          <p:nvPr/>
        </p:nvSpPr>
        <p:spPr>
          <a:xfrm>
            <a:off x="609599" y="2008758"/>
            <a:ext cx="4532671" cy="4401205"/>
          </a:xfrm>
          <a:prstGeom prst="rect">
            <a:avLst/>
          </a:prstGeom>
          <a:noFill/>
        </p:spPr>
        <p:txBody>
          <a:bodyPr wrap="square" rtlCol="0">
            <a:spAutoFit/>
          </a:bodyPr>
          <a:lstStyle/>
          <a:p>
            <a:r>
              <a:rPr lang="fr-FR" sz="2000" b="1" u="sng" dirty="0">
                <a:latin typeface="Linux Libertine"/>
              </a:rPr>
              <a:t>Exemple de la poliomyélite :</a:t>
            </a:r>
          </a:p>
          <a:p>
            <a:endParaRPr lang="fr-FR" sz="2000" b="1" dirty="0">
              <a:latin typeface="Linux Libertine"/>
            </a:endParaRPr>
          </a:p>
          <a:p>
            <a:r>
              <a:rPr lang="fr-FR" sz="2000" dirty="0">
                <a:latin typeface="Linux Libertine"/>
              </a:rPr>
              <a:t>Chez la plupart des sujets immunocompétents, </a:t>
            </a:r>
            <a:r>
              <a:rPr lang="fr-FR" sz="2000" b="1" dirty="0">
                <a:latin typeface="Linux Libertine"/>
              </a:rPr>
              <a:t>l'infection à poliovirus reste asymptomatique</a:t>
            </a:r>
            <a:r>
              <a:rPr lang="fr-FR" sz="2000" dirty="0">
                <a:latin typeface="Linux Libertine"/>
              </a:rPr>
              <a:t>, les anticorps neutralisants, sécrétés au niveau digestif, assurent en effet un rôle protecteur vis-à-vis du virus. Le terme « poliomyélite » se réfère à une infection symptomatique causée indistinctement par les trois sérotypes de poliovirus.</a:t>
            </a:r>
          </a:p>
          <a:p>
            <a:r>
              <a:rPr lang="fr-FR" sz="2000" i="1" dirty="0">
                <a:latin typeface="Linux Libertine"/>
              </a:rPr>
              <a:t>(Une paralysie irréversible (le plus souvent des jambes) survient chez une personne infectée sur 200 environ)</a:t>
            </a:r>
          </a:p>
        </p:txBody>
      </p:sp>
      <p:pic>
        <p:nvPicPr>
          <p:cNvPr id="9" name="Image 8">
            <a:extLst>
              <a:ext uri="{FF2B5EF4-FFF2-40B4-BE49-F238E27FC236}">
                <a16:creationId xmlns:a16="http://schemas.microsoft.com/office/drawing/2014/main" id="{133A5DFA-BD6B-0854-9F61-A8618DE87FC6}"/>
              </a:ext>
            </a:extLst>
          </p:cNvPr>
          <p:cNvPicPr>
            <a:picLocks noChangeAspect="1"/>
          </p:cNvPicPr>
          <p:nvPr/>
        </p:nvPicPr>
        <p:blipFill>
          <a:blip r:embed="rId2"/>
          <a:stretch>
            <a:fillRect/>
          </a:stretch>
        </p:blipFill>
        <p:spPr>
          <a:xfrm>
            <a:off x="5405286" y="1700981"/>
            <a:ext cx="4905895" cy="3785652"/>
          </a:xfrm>
          <a:prstGeom prst="rect">
            <a:avLst/>
          </a:prstGeom>
        </p:spPr>
      </p:pic>
      <p:sp>
        <p:nvSpPr>
          <p:cNvPr id="8" name="Espace réservé du numéro de diapositive 7">
            <a:extLst>
              <a:ext uri="{FF2B5EF4-FFF2-40B4-BE49-F238E27FC236}">
                <a16:creationId xmlns:a16="http://schemas.microsoft.com/office/drawing/2014/main" id="{55CD4338-E74F-AB5A-CF30-6DC5D8D58975}"/>
              </a:ext>
            </a:extLst>
          </p:cNvPr>
          <p:cNvSpPr>
            <a:spLocks noGrp="1"/>
          </p:cNvSpPr>
          <p:nvPr>
            <p:ph type="sldNum" sz="quarter" idx="12"/>
          </p:nvPr>
        </p:nvSpPr>
        <p:spPr/>
        <p:txBody>
          <a:bodyPr/>
          <a:lstStyle/>
          <a:p>
            <a:fld id="{5AE9D81B-91BB-401D-B233-9DA72B7E232A}" type="slidenum">
              <a:rPr lang="fr-FR" smtClean="0"/>
              <a:t>48</a:t>
            </a:fld>
            <a:endParaRPr lang="fr-FR"/>
          </a:p>
        </p:txBody>
      </p:sp>
    </p:spTree>
    <p:extLst>
      <p:ext uri="{BB962C8B-B14F-4D97-AF65-F5344CB8AC3E}">
        <p14:creationId xmlns:p14="http://schemas.microsoft.com/office/powerpoint/2010/main" val="3910213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10723B-2DA4-4D71-D4ED-D7047212EA6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C711709-4843-0D71-DEF9-8C3A29D4A3B0}"/>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7664A9E1-2054-455E-53D4-B8CC1C65C94F}"/>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9EECB194-7112-8135-1B93-13D947C16C31}"/>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472E9118-42A4-E7E3-E608-EFC046AB70A2}"/>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Rôle de la vaccination dans la chute de la mortalité,</a:t>
            </a:r>
          </a:p>
        </p:txBody>
      </p:sp>
      <p:pic>
        <p:nvPicPr>
          <p:cNvPr id="12" name="Image 11">
            <a:extLst>
              <a:ext uri="{FF2B5EF4-FFF2-40B4-BE49-F238E27FC236}">
                <a16:creationId xmlns:a16="http://schemas.microsoft.com/office/drawing/2014/main" id="{1D62BA83-73BD-DD75-46D6-C8049546FEDE}"/>
              </a:ext>
            </a:extLst>
          </p:cNvPr>
          <p:cNvPicPr>
            <a:picLocks noChangeAspect="1"/>
          </p:cNvPicPr>
          <p:nvPr/>
        </p:nvPicPr>
        <p:blipFill>
          <a:blip r:embed="rId2"/>
          <a:stretch>
            <a:fillRect/>
          </a:stretch>
        </p:blipFill>
        <p:spPr>
          <a:xfrm>
            <a:off x="6304580" y="2194496"/>
            <a:ext cx="5710439" cy="4499796"/>
          </a:xfrm>
          <a:prstGeom prst="rect">
            <a:avLst/>
          </a:prstGeom>
        </p:spPr>
      </p:pic>
      <p:pic>
        <p:nvPicPr>
          <p:cNvPr id="14" name="Image 13">
            <a:extLst>
              <a:ext uri="{FF2B5EF4-FFF2-40B4-BE49-F238E27FC236}">
                <a16:creationId xmlns:a16="http://schemas.microsoft.com/office/drawing/2014/main" id="{25B501A0-EB25-46BF-0D24-B1052FCA33F3}"/>
              </a:ext>
            </a:extLst>
          </p:cNvPr>
          <p:cNvPicPr>
            <a:picLocks noChangeAspect="1"/>
          </p:cNvPicPr>
          <p:nvPr/>
        </p:nvPicPr>
        <p:blipFill>
          <a:blip r:embed="rId3"/>
          <a:stretch>
            <a:fillRect/>
          </a:stretch>
        </p:blipFill>
        <p:spPr>
          <a:xfrm>
            <a:off x="276638" y="1487299"/>
            <a:ext cx="6027942" cy="4587638"/>
          </a:xfrm>
          <a:prstGeom prst="rect">
            <a:avLst/>
          </a:prstGeom>
        </p:spPr>
      </p:pic>
      <p:sp>
        <p:nvSpPr>
          <p:cNvPr id="6" name="Espace réservé du numéro de diapositive 5">
            <a:extLst>
              <a:ext uri="{FF2B5EF4-FFF2-40B4-BE49-F238E27FC236}">
                <a16:creationId xmlns:a16="http://schemas.microsoft.com/office/drawing/2014/main" id="{805D2E2D-66C1-3D62-D452-33C6E26A20DD}"/>
              </a:ext>
            </a:extLst>
          </p:cNvPr>
          <p:cNvSpPr>
            <a:spLocks noGrp="1"/>
          </p:cNvSpPr>
          <p:nvPr>
            <p:ph type="sldNum" sz="quarter" idx="12"/>
          </p:nvPr>
        </p:nvSpPr>
        <p:spPr/>
        <p:txBody>
          <a:bodyPr/>
          <a:lstStyle/>
          <a:p>
            <a:fld id="{5AE9D81B-91BB-401D-B233-9DA72B7E232A}" type="slidenum">
              <a:rPr lang="fr-FR" smtClean="0"/>
              <a:t>49</a:t>
            </a:fld>
            <a:endParaRPr lang="fr-FR"/>
          </a:p>
        </p:txBody>
      </p:sp>
    </p:spTree>
    <p:extLst>
      <p:ext uri="{BB962C8B-B14F-4D97-AF65-F5344CB8AC3E}">
        <p14:creationId xmlns:p14="http://schemas.microsoft.com/office/powerpoint/2010/main" val="146665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CB9881E3-6936-2056-4BC9-25071E4CC59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3E39F54-26CE-8C27-7E93-34B6B6868612}"/>
              </a:ext>
            </a:extLst>
          </p:cNvPr>
          <p:cNvSpPr txBox="1"/>
          <p:nvPr/>
        </p:nvSpPr>
        <p:spPr>
          <a:xfrm>
            <a:off x="625755" y="1665003"/>
            <a:ext cx="11277599" cy="4832092"/>
          </a:xfrm>
          <a:prstGeom prst="rect">
            <a:avLst/>
          </a:prstGeom>
          <a:noFill/>
        </p:spPr>
        <p:txBody>
          <a:bodyPr wrap="square" rtlCol="0">
            <a:spAutoFit/>
          </a:bodyPr>
          <a:lstStyle/>
          <a:p>
            <a:pPr marL="285750" indent="-285750">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Que savons-nous des maladies infectieuses, telles qu’elles ont été rapportées par les auteurs et les médecins de l’antiquité et jusqu’à la fin du </a:t>
            </a:r>
            <a:r>
              <a:rPr lang="fr-FR" sz="2800" dirty="0" err="1">
                <a:latin typeface="Times New Roman" panose="02020603050405020304" pitchFamily="18" charset="0"/>
                <a:cs typeface="Times New Roman" panose="02020603050405020304" pitchFamily="18" charset="0"/>
              </a:rPr>
              <a:t>XVIIIme</a:t>
            </a:r>
            <a:r>
              <a:rPr lang="fr-FR" sz="2800" dirty="0">
                <a:latin typeface="Times New Roman" panose="02020603050405020304" pitchFamily="18" charset="0"/>
                <a:cs typeface="Times New Roman" panose="02020603050405020304" pitchFamily="18" charset="0"/>
              </a:rPr>
              <a:t> siècle ?</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la découverte de la </a:t>
            </a:r>
            <a:r>
              <a:rPr lang="fr-FR" sz="2800" b="1" dirty="0">
                <a:solidFill>
                  <a:schemeClr val="bg1">
                    <a:lumMod val="85000"/>
                  </a:schemeClr>
                </a:solidFill>
                <a:latin typeface="Times New Roman" panose="02020603050405020304" pitchFamily="18" charset="0"/>
                <a:cs typeface="Times New Roman" panose="02020603050405020304" pitchFamily="18" charset="0"/>
              </a:rPr>
              <a:t>vaccination</a:t>
            </a:r>
            <a:r>
              <a:rPr lang="fr-FR" sz="2800" dirty="0">
                <a:solidFill>
                  <a:schemeClr val="bg1">
                    <a:lumMod val="85000"/>
                  </a:schemeClr>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la </a:t>
            </a:r>
            <a:r>
              <a:rPr lang="fr-FR" sz="2800" b="1" dirty="0">
                <a:solidFill>
                  <a:schemeClr val="bg1">
                    <a:lumMod val="85000"/>
                  </a:schemeClr>
                </a:solidFill>
                <a:latin typeface="Times New Roman" panose="02020603050405020304" pitchFamily="18" charset="0"/>
                <a:cs typeface="Times New Roman" panose="02020603050405020304" pitchFamily="18" charset="0"/>
              </a:rPr>
              <a:t>théorie microbienne</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Des différents </a:t>
            </a:r>
            <a:r>
              <a:rPr lang="fr-FR" sz="2800" b="1" dirty="0">
                <a:solidFill>
                  <a:schemeClr val="bg1">
                    <a:lumMod val="85000"/>
                  </a:schemeClr>
                </a:solidFill>
                <a:latin typeface="Times New Roman" panose="02020603050405020304" pitchFamily="18" charset="0"/>
                <a:cs typeface="Times New Roman" panose="02020603050405020304" pitchFamily="18" charset="0"/>
              </a:rPr>
              <a:t>agents infectieux et du système immunitaire</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Des moyens qui ont découlé de ces découvertes pour lutter contre ces affections.</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Je vous parlerai aussi, bien sûr, des </a:t>
            </a:r>
            <a:r>
              <a:rPr lang="fr-FR" sz="2800" b="1" dirty="0">
                <a:solidFill>
                  <a:schemeClr val="bg1">
                    <a:lumMod val="85000"/>
                  </a:schemeClr>
                </a:solidFill>
                <a:latin typeface="Times New Roman" panose="02020603050405020304" pitchFamily="18" charset="0"/>
                <a:cs typeface="Times New Roman" panose="02020603050405020304" pitchFamily="18" charset="0"/>
              </a:rPr>
              <a:t>conséquences</a:t>
            </a:r>
            <a:r>
              <a:rPr lang="fr-FR" sz="2800" dirty="0">
                <a:solidFill>
                  <a:schemeClr val="bg1">
                    <a:lumMod val="85000"/>
                  </a:schemeClr>
                </a:solidFill>
                <a:latin typeface="Times New Roman" panose="02020603050405020304" pitchFamily="18" charset="0"/>
                <a:cs typeface="Times New Roman" panose="02020603050405020304" pitchFamily="18" charset="0"/>
              </a:rPr>
              <a:t> des mesures préventives et thérapeutiques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mortalité infantile </a:t>
            </a:r>
            <a:r>
              <a:rPr lang="fr-FR" sz="2800" dirty="0">
                <a:solidFill>
                  <a:schemeClr val="bg1">
                    <a:lumMod val="85000"/>
                  </a:schemeClr>
                </a:solidFill>
                <a:latin typeface="Times New Roman" panose="02020603050405020304" pitchFamily="18" charset="0"/>
                <a:cs typeface="Times New Roman" panose="02020603050405020304" pitchFamily="18" charset="0"/>
              </a:rPr>
              <a:t>et </a:t>
            </a:r>
            <a:r>
              <a:rPr lang="fr-FR" sz="2800" b="1" dirty="0">
                <a:solidFill>
                  <a:schemeClr val="bg1">
                    <a:lumMod val="85000"/>
                  </a:schemeClr>
                </a:solidFill>
                <a:latin typeface="Times New Roman" panose="02020603050405020304" pitchFamily="18" charset="0"/>
                <a:cs typeface="Times New Roman" panose="02020603050405020304" pitchFamily="18" charset="0"/>
              </a:rPr>
              <a:t>sur la croissance exponentielle de la population mondiale</a:t>
            </a:r>
            <a:r>
              <a:rPr lang="fr-FR" sz="2800" dirty="0">
                <a:solidFill>
                  <a:schemeClr val="bg1">
                    <a:lumMod val="85000"/>
                  </a:schemeClr>
                </a:solidFill>
                <a:latin typeface="Times New Roman" panose="02020603050405020304" pitchFamily="18" charset="0"/>
                <a:cs typeface="Times New Roman" panose="02020603050405020304" pitchFamily="18" charset="0"/>
              </a:rPr>
              <a:t>.</a:t>
            </a:r>
          </a:p>
        </p:txBody>
      </p:sp>
      <p:sp>
        <p:nvSpPr>
          <p:cNvPr id="5" name="Espace réservé du numéro de diapositive 4">
            <a:extLst>
              <a:ext uri="{FF2B5EF4-FFF2-40B4-BE49-F238E27FC236}">
                <a16:creationId xmlns:a16="http://schemas.microsoft.com/office/drawing/2014/main" id="{B04F885F-822D-7A99-47DB-08D70EB01D40}"/>
              </a:ext>
            </a:extLst>
          </p:cNvPr>
          <p:cNvSpPr>
            <a:spLocks noGrp="1"/>
          </p:cNvSpPr>
          <p:nvPr>
            <p:ph type="sldNum" sz="quarter" idx="12"/>
          </p:nvPr>
        </p:nvSpPr>
        <p:spPr/>
        <p:txBody>
          <a:bodyPr/>
          <a:lstStyle/>
          <a:p>
            <a:fld id="{5AE9D81B-91BB-401D-B233-9DA72B7E232A}" type="slidenum">
              <a:rPr lang="fr-FR" smtClean="0"/>
              <a:t>5</a:t>
            </a:fld>
            <a:endParaRPr lang="fr-FR"/>
          </a:p>
        </p:txBody>
      </p:sp>
    </p:spTree>
    <p:extLst>
      <p:ext uri="{BB962C8B-B14F-4D97-AF65-F5344CB8AC3E}">
        <p14:creationId xmlns:p14="http://schemas.microsoft.com/office/powerpoint/2010/main" val="1351935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Calendrier vaccinal</a:t>
            </a:r>
          </a:p>
        </p:txBody>
      </p:sp>
      <p:pic>
        <p:nvPicPr>
          <p:cNvPr id="6" name="Image 5">
            <a:extLst>
              <a:ext uri="{FF2B5EF4-FFF2-40B4-BE49-F238E27FC236}">
                <a16:creationId xmlns:a16="http://schemas.microsoft.com/office/drawing/2014/main" id="{FEECFA7D-212F-8FC5-5985-60990E302779}"/>
              </a:ext>
            </a:extLst>
          </p:cNvPr>
          <p:cNvPicPr>
            <a:picLocks noChangeAspect="1"/>
          </p:cNvPicPr>
          <p:nvPr/>
        </p:nvPicPr>
        <p:blipFill>
          <a:blip r:embed="rId2"/>
          <a:stretch>
            <a:fillRect/>
          </a:stretch>
        </p:blipFill>
        <p:spPr>
          <a:xfrm>
            <a:off x="2128683" y="1025634"/>
            <a:ext cx="8244350" cy="5780899"/>
          </a:xfrm>
          <a:prstGeom prst="rect">
            <a:avLst/>
          </a:prstGeom>
        </p:spPr>
      </p:pic>
      <p:sp>
        <p:nvSpPr>
          <p:cNvPr id="8" name="Espace réservé du numéro de diapositive 7">
            <a:extLst>
              <a:ext uri="{FF2B5EF4-FFF2-40B4-BE49-F238E27FC236}">
                <a16:creationId xmlns:a16="http://schemas.microsoft.com/office/drawing/2014/main" id="{AFC16624-C6A4-295F-0177-0C99A189C866}"/>
              </a:ext>
            </a:extLst>
          </p:cNvPr>
          <p:cNvSpPr>
            <a:spLocks noGrp="1"/>
          </p:cNvSpPr>
          <p:nvPr>
            <p:ph type="sldNum" sz="quarter" idx="12"/>
          </p:nvPr>
        </p:nvSpPr>
        <p:spPr/>
        <p:txBody>
          <a:bodyPr/>
          <a:lstStyle/>
          <a:p>
            <a:fld id="{5AE9D81B-91BB-401D-B233-9DA72B7E232A}" type="slidenum">
              <a:rPr lang="fr-FR" smtClean="0"/>
              <a:t>50</a:t>
            </a:fld>
            <a:endParaRPr lang="fr-FR"/>
          </a:p>
        </p:txBody>
      </p:sp>
    </p:spTree>
    <p:extLst>
      <p:ext uri="{BB962C8B-B14F-4D97-AF65-F5344CB8AC3E}">
        <p14:creationId xmlns:p14="http://schemas.microsoft.com/office/powerpoint/2010/main" val="41880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4F1E43-833D-CE67-04B6-489AE056F35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A2AACB7-53FE-4BEA-6BD1-2AA673AD875D}"/>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C04055A4-8974-2568-56F5-1A2F4443E8B8}"/>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0322F808-7387-7EDC-8267-E9258BC802F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8C9E571F-4AFF-15EC-E126-23537759CECC}"/>
              </a:ext>
            </a:extLst>
          </p:cNvPr>
          <p:cNvSpPr txBox="1"/>
          <p:nvPr/>
        </p:nvSpPr>
        <p:spPr>
          <a:xfrm>
            <a:off x="2384324" y="992109"/>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Immunité de groupe</a:t>
            </a:r>
          </a:p>
        </p:txBody>
      </p:sp>
      <p:pic>
        <p:nvPicPr>
          <p:cNvPr id="8" name="Image 7">
            <a:extLst>
              <a:ext uri="{FF2B5EF4-FFF2-40B4-BE49-F238E27FC236}">
                <a16:creationId xmlns:a16="http://schemas.microsoft.com/office/drawing/2014/main" id="{C56D0B46-EE2C-3405-FC06-871F7C01E1FA}"/>
              </a:ext>
            </a:extLst>
          </p:cNvPr>
          <p:cNvPicPr>
            <a:picLocks noChangeAspect="1"/>
          </p:cNvPicPr>
          <p:nvPr/>
        </p:nvPicPr>
        <p:blipFill>
          <a:blip r:embed="rId2"/>
          <a:stretch>
            <a:fillRect/>
          </a:stretch>
        </p:blipFill>
        <p:spPr>
          <a:xfrm>
            <a:off x="1671052" y="256882"/>
            <a:ext cx="7576188" cy="6803906"/>
          </a:xfrm>
          <a:prstGeom prst="rect">
            <a:avLst/>
          </a:prstGeom>
        </p:spPr>
      </p:pic>
      <p:sp>
        <p:nvSpPr>
          <p:cNvPr id="9" name="ZoneTexte 8">
            <a:extLst>
              <a:ext uri="{FF2B5EF4-FFF2-40B4-BE49-F238E27FC236}">
                <a16:creationId xmlns:a16="http://schemas.microsoft.com/office/drawing/2014/main" id="{9CDB57A1-E570-48EE-50EB-CA0BDB761E55}"/>
              </a:ext>
            </a:extLst>
          </p:cNvPr>
          <p:cNvSpPr txBox="1"/>
          <p:nvPr/>
        </p:nvSpPr>
        <p:spPr>
          <a:xfrm>
            <a:off x="363794" y="1310134"/>
            <a:ext cx="11739716" cy="5078313"/>
          </a:xfrm>
          <a:prstGeom prst="rect">
            <a:avLst/>
          </a:prstGeom>
          <a:noFill/>
        </p:spPr>
        <p:txBody>
          <a:bodyPr wrap="square" rtlCol="0">
            <a:spAutoFit/>
          </a:bodyPr>
          <a:lstStyle/>
          <a:p>
            <a:pPr algn="l"/>
            <a:r>
              <a:rPr lang="fr-FR" sz="2000" b="0" i="0" dirty="0">
                <a:solidFill>
                  <a:srgbClr val="414144"/>
                </a:solidFill>
                <a:effectLst/>
                <a:latin typeface="Linux Libertine"/>
              </a:rPr>
              <a:t>L'immunité collective correspond au </a:t>
            </a:r>
            <a:r>
              <a:rPr lang="fr-FR" sz="2000" b="1" i="0" dirty="0">
                <a:solidFill>
                  <a:srgbClr val="414144"/>
                </a:solidFill>
                <a:effectLst/>
                <a:latin typeface="Linux Libertine"/>
              </a:rPr>
              <a:t>pourcentage de sujets immunisés d’une population à partir duquel un sujet infecté introduit dans </a:t>
            </a:r>
            <a:r>
              <a:rPr lang="fr-FR" sz="2000" b="1" dirty="0">
                <a:solidFill>
                  <a:srgbClr val="414144"/>
                </a:solidFill>
                <a:latin typeface="Linux Libertine"/>
              </a:rPr>
              <a:t>cette</a:t>
            </a:r>
            <a:r>
              <a:rPr lang="fr-FR" sz="2000" b="1" i="0" dirty="0">
                <a:solidFill>
                  <a:srgbClr val="414144"/>
                </a:solidFill>
                <a:effectLst/>
                <a:latin typeface="Linux Libertine"/>
              </a:rPr>
              <a:t> population va transmettre le pathogène à moins d’une personne en moyenne</a:t>
            </a:r>
            <a:r>
              <a:rPr lang="fr-FR" sz="2000" b="0" i="0" dirty="0">
                <a:solidFill>
                  <a:srgbClr val="414144"/>
                </a:solidFill>
                <a:effectLst/>
                <a:latin typeface="Linux Libertine"/>
              </a:rPr>
              <a:t>, amenant de fait l’épidémie à l’extinction, car le pathogène rencontre trop de sujets protégés. Cette immunité de groupe, ou collective, peut être obtenue par l’infection naturelle ou par la vaccination (s'il existe un vaccin bien entendu).</a:t>
            </a:r>
          </a:p>
          <a:p>
            <a:pPr algn="l"/>
            <a:r>
              <a:rPr lang="fr-FR" sz="2000" b="1" i="0" dirty="0">
                <a:solidFill>
                  <a:srgbClr val="414144"/>
                </a:solidFill>
                <a:effectLst/>
                <a:latin typeface="Linux Libertine"/>
              </a:rPr>
              <a:t>Le niveau nécessaire pour passer ou rester sous le seuil d'immunité collective dépend du nombre de reproduction de base de la maladie (R0), c’est à dire du nombre moyen d’individus immunologiquement naïfs qu’un sujet va infecter après contact</a:t>
            </a:r>
            <a:r>
              <a:rPr lang="fr-FR" sz="2000" b="0" i="0" dirty="0">
                <a:solidFill>
                  <a:srgbClr val="414144"/>
                </a:solidFill>
                <a:effectLst/>
                <a:latin typeface="Linux Libertine"/>
              </a:rPr>
              <a:t>. Plus ce taux de reproduction de base est élevé, plus le pourcentage de sujets immunisés doit être élevé. Par exemple, le R0 de la grippe saisonnière = 2 ; de Covid-19 = 3 avec le virus historique, pourrait être de 4 ou plus avec les variants anglais (B.1.1.7) ou indien (B.1.617.2); de la rougeole = 12-20.</a:t>
            </a:r>
          </a:p>
          <a:p>
            <a:pPr algn="l"/>
            <a:r>
              <a:rPr lang="fr-FR" sz="2000" i="0" dirty="0">
                <a:solidFill>
                  <a:srgbClr val="414144"/>
                </a:solidFill>
                <a:effectLst/>
                <a:latin typeface="Linux Libertine"/>
              </a:rPr>
              <a:t>Le pourcentage de sujets immunisés nécessaire pour obtenir l’immunité collective est calculé comme suit :</a:t>
            </a:r>
          </a:p>
          <a:p>
            <a:pPr algn="l">
              <a:buFont typeface="Arial" panose="020B0604020202020204" pitchFamily="34" charset="0"/>
              <a:buChar char="•"/>
            </a:pPr>
            <a:r>
              <a:rPr lang="fr-FR" sz="2000" i="0" dirty="0">
                <a:solidFill>
                  <a:srgbClr val="414144"/>
                </a:solidFill>
                <a:effectLst/>
                <a:latin typeface="Linux Libertine"/>
              </a:rPr>
              <a:t>Immunité collective = 1 - 1/R0</a:t>
            </a:r>
          </a:p>
          <a:p>
            <a:pPr algn="l"/>
            <a:r>
              <a:rPr lang="fr-FR" sz="2000" b="1" i="0" dirty="0">
                <a:solidFill>
                  <a:srgbClr val="414144"/>
                </a:solidFill>
                <a:effectLst/>
                <a:latin typeface="Linux Libertine"/>
              </a:rPr>
              <a:t>Par conséquent, le calcul pour définir le seuil à atteindre  afin d’obtenir </a:t>
            </a:r>
            <a:r>
              <a:rPr lang="fr-FR" sz="2400" b="1" i="0" dirty="0">
                <a:solidFill>
                  <a:srgbClr val="414144"/>
                </a:solidFill>
                <a:effectLst/>
                <a:latin typeface="Linux Libertine"/>
              </a:rPr>
              <a:t>l’immunité de groupe </a:t>
            </a:r>
            <a:r>
              <a:rPr lang="fr-FR" sz="2000" b="1" i="0" dirty="0">
                <a:solidFill>
                  <a:srgbClr val="414144"/>
                </a:solidFill>
                <a:effectLst/>
                <a:latin typeface="Linux Libertine"/>
              </a:rPr>
              <a:t>est </a:t>
            </a:r>
            <a:r>
              <a:rPr lang="fr-FR" sz="2000" b="1" dirty="0">
                <a:solidFill>
                  <a:srgbClr val="414144"/>
                </a:solidFill>
                <a:latin typeface="Linux Libertine"/>
              </a:rPr>
              <a:t>de</a:t>
            </a:r>
            <a:r>
              <a:rPr lang="fr-FR" sz="2000" b="1" i="0" dirty="0">
                <a:solidFill>
                  <a:srgbClr val="414144"/>
                </a:solidFill>
                <a:effectLst/>
                <a:latin typeface="Linux Libertine"/>
              </a:rPr>
              <a:t> 50 % pour la grippe, 80% pour Covid-19 avec les nouveaux variants, 90 à 95 % pour la rougeole.</a:t>
            </a:r>
          </a:p>
        </p:txBody>
      </p:sp>
      <p:sp>
        <p:nvSpPr>
          <p:cNvPr id="6" name="Espace réservé du numéro de diapositive 5">
            <a:extLst>
              <a:ext uri="{FF2B5EF4-FFF2-40B4-BE49-F238E27FC236}">
                <a16:creationId xmlns:a16="http://schemas.microsoft.com/office/drawing/2014/main" id="{D71F1078-93C7-09A7-9BF2-4D18C3AACDCD}"/>
              </a:ext>
            </a:extLst>
          </p:cNvPr>
          <p:cNvSpPr>
            <a:spLocks noGrp="1"/>
          </p:cNvSpPr>
          <p:nvPr>
            <p:ph type="sldNum" sz="quarter" idx="12"/>
          </p:nvPr>
        </p:nvSpPr>
        <p:spPr/>
        <p:txBody>
          <a:bodyPr/>
          <a:lstStyle/>
          <a:p>
            <a:fld id="{5AE9D81B-91BB-401D-B233-9DA72B7E232A}" type="slidenum">
              <a:rPr lang="fr-FR" smtClean="0"/>
              <a:t>51</a:t>
            </a:fld>
            <a:endParaRPr lang="fr-FR"/>
          </a:p>
        </p:txBody>
      </p:sp>
    </p:spTree>
    <p:extLst>
      <p:ext uri="{BB962C8B-B14F-4D97-AF65-F5344CB8AC3E}">
        <p14:creationId xmlns:p14="http://schemas.microsoft.com/office/powerpoint/2010/main" val="360849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832B97-8BF0-C690-338D-CF786366238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E0ED11C-8F65-E2C4-D171-E0483C75C271}"/>
              </a:ext>
            </a:extLst>
          </p:cNvPr>
          <p:cNvSpPr txBox="1"/>
          <p:nvPr/>
        </p:nvSpPr>
        <p:spPr>
          <a:xfrm>
            <a:off x="680183" y="1588803"/>
            <a:ext cx="11277599" cy="4401205"/>
          </a:xfrm>
          <a:prstGeom prst="rect">
            <a:avLst/>
          </a:prstGeom>
          <a:noFill/>
        </p:spPr>
        <p:txBody>
          <a:bodyPr wrap="square" rtlCol="0">
            <a:spAutoFit/>
          </a:bodyPr>
          <a:lstStyle/>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De ce que nous savons des maladies infectieuses, telles qu’elles ont été rapportées par les auteurs et les médecins de l’antiquité et jusqu’à la fin du XIX siècle, </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Découverte de la </a:t>
            </a:r>
            <a:r>
              <a:rPr lang="fr-FR" sz="2800" b="1" dirty="0">
                <a:solidFill>
                  <a:schemeClr val="bg1">
                    <a:lumMod val="85000"/>
                  </a:schemeClr>
                </a:solidFill>
                <a:latin typeface="Times New Roman" panose="02020603050405020304" pitchFamily="18" charset="0"/>
                <a:cs typeface="Times New Roman" panose="02020603050405020304" pitchFamily="18" charset="0"/>
              </a:rPr>
              <a:t>vaccination</a:t>
            </a:r>
            <a:r>
              <a:rPr lang="fr-FR" sz="2800" dirty="0">
                <a:solidFill>
                  <a:schemeClr val="bg1">
                    <a:lumMod val="85000"/>
                  </a:schemeClr>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fr-FR" sz="2800" b="1" dirty="0">
                <a:solidFill>
                  <a:schemeClr val="bg1">
                    <a:lumMod val="85000"/>
                  </a:schemeClr>
                </a:solidFill>
                <a:latin typeface="Times New Roman" panose="02020603050405020304" pitchFamily="18" charset="0"/>
                <a:cs typeface="Times New Roman" panose="02020603050405020304" pitchFamily="18" charset="0"/>
              </a:rPr>
              <a:t>La</a:t>
            </a:r>
            <a:r>
              <a:rPr lang="fr-FR" sz="2800" dirty="0">
                <a:solidFill>
                  <a:schemeClr val="bg1">
                    <a:lumMod val="85000"/>
                  </a:schemeClr>
                </a:solidFill>
                <a:latin typeface="Times New Roman" panose="02020603050405020304" pitchFamily="18" charset="0"/>
                <a:cs typeface="Times New Roman" panose="02020603050405020304" pitchFamily="18" charset="0"/>
              </a:rPr>
              <a:t> </a:t>
            </a:r>
            <a:r>
              <a:rPr lang="fr-FR" sz="2800" b="1" dirty="0">
                <a:solidFill>
                  <a:schemeClr val="bg1">
                    <a:lumMod val="85000"/>
                  </a:schemeClr>
                </a:solidFill>
                <a:latin typeface="Times New Roman" panose="02020603050405020304" pitchFamily="18" charset="0"/>
                <a:cs typeface="Times New Roman" panose="02020603050405020304" pitchFamily="18" charset="0"/>
              </a:rPr>
              <a:t>théorie microbienne</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Les agents infectieux</a:t>
            </a:r>
          </a:p>
          <a:p>
            <a:pPr marL="285750" indent="-285750">
              <a:buFont typeface="Arial" panose="020B0604020202020204" pitchFamily="34" charset="0"/>
              <a:buChar char="•"/>
            </a:pPr>
            <a:r>
              <a:rPr lang="fr-FR" sz="2800" dirty="0">
                <a:solidFill>
                  <a:schemeClr val="bg1">
                    <a:lumMod val="85000"/>
                  </a:schemeClr>
                </a:solidFill>
                <a:latin typeface="Times New Roman" panose="02020603050405020304" pitchFamily="18" charset="0"/>
                <a:cs typeface="Times New Roman" panose="02020603050405020304" pitchFamily="18" charset="0"/>
              </a:rPr>
              <a:t>Mesures et moyens qui ont découlé de ces découvertes pour lutter contre les affections.</a:t>
            </a:r>
          </a:p>
          <a:p>
            <a:pPr marL="285750" indent="-285750">
              <a:buFont typeface="Arial" panose="020B0604020202020204" pitchFamily="34" charset="0"/>
              <a:buChar char="•"/>
            </a:pPr>
            <a:r>
              <a:rPr lang="fr-FR" sz="2800" b="1" dirty="0">
                <a:latin typeface="Times New Roman" panose="02020603050405020304" pitchFamily="18" charset="0"/>
                <a:cs typeface="Times New Roman" panose="02020603050405020304" pitchFamily="18" charset="0"/>
              </a:rPr>
              <a:t>Conséquences</a:t>
            </a:r>
            <a:r>
              <a:rPr lang="fr-FR" sz="2800" dirty="0">
                <a:latin typeface="Times New Roman" panose="02020603050405020304" pitchFamily="18" charset="0"/>
                <a:cs typeface="Times New Roman" panose="02020603050405020304" pitchFamily="18" charset="0"/>
              </a:rPr>
              <a:t> des mesures préventives et thérapeutiques </a:t>
            </a:r>
            <a:r>
              <a:rPr lang="fr-FR" sz="2800" b="1" dirty="0">
                <a:latin typeface="Times New Roman" panose="02020603050405020304" pitchFamily="18" charset="0"/>
                <a:cs typeface="Times New Roman" panose="02020603050405020304" pitchFamily="18" charset="0"/>
              </a:rPr>
              <a:t>sur la mortalité infantile </a:t>
            </a:r>
            <a:r>
              <a:rPr lang="fr-FR" sz="2800" dirty="0">
                <a:latin typeface="Times New Roman" panose="02020603050405020304" pitchFamily="18" charset="0"/>
                <a:cs typeface="Times New Roman" panose="02020603050405020304" pitchFamily="18" charset="0"/>
              </a:rPr>
              <a:t>et </a:t>
            </a:r>
            <a:r>
              <a:rPr lang="fr-FR" sz="2800" b="1" dirty="0">
                <a:latin typeface="Times New Roman" panose="02020603050405020304" pitchFamily="18" charset="0"/>
                <a:cs typeface="Times New Roman" panose="02020603050405020304" pitchFamily="18" charset="0"/>
              </a:rPr>
              <a:t>sur la croissance exponentielle de la population mondiale</a:t>
            </a:r>
            <a:r>
              <a:rPr lang="fr-FR" sz="2800" dirty="0">
                <a:latin typeface="Times New Roman" panose="02020603050405020304" pitchFamily="18" charset="0"/>
                <a:cs typeface="Times New Roman" panose="02020603050405020304" pitchFamily="18" charset="0"/>
              </a:rPr>
              <a:t>.</a:t>
            </a:r>
          </a:p>
        </p:txBody>
      </p:sp>
      <p:sp>
        <p:nvSpPr>
          <p:cNvPr id="5" name="Espace réservé du numéro de diapositive 4">
            <a:extLst>
              <a:ext uri="{FF2B5EF4-FFF2-40B4-BE49-F238E27FC236}">
                <a16:creationId xmlns:a16="http://schemas.microsoft.com/office/drawing/2014/main" id="{3B9BBC6F-D64E-E1B9-B213-64903E84C51A}"/>
              </a:ext>
            </a:extLst>
          </p:cNvPr>
          <p:cNvSpPr>
            <a:spLocks noGrp="1"/>
          </p:cNvSpPr>
          <p:nvPr>
            <p:ph type="sldNum" sz="quarter" idx="12"/>
          </p:nvPr>
        </p:nvSpPr>
        <p:spPr/>
        <p:txBody>
          <a:bodyPr/>
          <a:lstStyle/>
          <a:p>
            <a:fld id="{5AE9D81B-91BB-401D-B233-9DA72B7E232A}" type="slidenum">
              <a:rPr lang="fr-FR" smtClean="0"/>
              <a:t>52</a:t>
            </a:fld>
            <a:endParaRPr lang="fr-FR"/>
          </a:p>
        </p:txBody>
      </p:sp>
      <p:sp>
        <p:nvSpPr>
          <p:cNvPr id="6" name="ZoneTexte 5">
            <a:extLst>
              <a:ext uri="{FF2B5EF4-FFF2-40B4-BE49-F238E27FC236}">
                <a16:creationId xmlns:a16="http://schemas.microsoft.com/office/drawing/2014/main" id="{A1A61596-D958-C3CA-01BE-020D38D3AA9B}"/>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La </a:t>
            </a:r>
            <a:r>
              <a:rPr lang="fr-FR" sz="1100" b="1" kern="100" dirty="0">
                <a:solidFill>
                  <a:schemeClr val="bg1">
                    <a:lumMod val="65000"/>
                  </a:schemeClr>
                </a:solidFill>
                <a:effectLst/>
                <a:latin typeface="Linux Libertine"/>
                <a:ea typeface="Times New Roman" panose="02020603050405020304" pitchFamily="18" charset="0"/>
                <a:cs typeface="Times New Roman" panose="02020603050405020304" pitchFamily="18" charset="0"/>
              </a:rPr>
              <a:t>vaccination  La théorie microbienne. </a:t>
            </a:r>
            <a:r>
              <a:rPr lang="fr-FR" sz="1100" b="1" kern="100" dirty="0">
                <a:effectLst/>
                <a:latin typeface="Linux Libertine"/>
                <a:ea typeface="Times New Roman" panose="02020603050405020304" pitchFamily="18" charset="0"/>
                <a:cs typeface="Times New Roman" panose="02020603050405020304" pitchFamily="18" charset="0"/>
              </a:rPr>
              <a:t>Les moyens de lutte contre les maladies infectieuses </a:t>
            </a:r>
          </a:p>
        </p:txBody>
      </p:sp>
    </p:spTree>
    <p:extLst>
      <p:ext uri="{BB962C8B-B14F-4D97-AF65-F5344CB8AC3E}">
        <p14:creationId xmlns:p14="http://schemas.microsoft.com/office/powerpoint/2010/main" val="351131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0B2C24-4813-B5DA-0E2A-AC51257BAD9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EFE44AF-0983-8C9E-8A36-0A266F323D2F}"/>
              </a:ext>
            </a:extLst>
          </p:cNvPr>
          <p:cNvSpPr txBox="1"/>
          <p:nvPr/>
        </p:nvSpPr>
        <p:spPr>
          <a:xfrm>
            <a:off x="1625482" y="518492"/>
            <a:ext cx="10389537" cy="1384995"/>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Conséquences</a:t>
            </a:r>
            <a:r>
              <a:rPr lang="fr-FR" sz="2800" dirty="0">
                <a:latin typeface="Times New Roman" panose="02020603050405020304" pitchFamily="18" charset="0"/>
                <a:cs typeface="Times New Roman" panose="02020603050405020304" pitchFamily="18" charset="0"/>
              </a:rPr>
              <a:t> des mesures préventives et thérapeutiques </a:t>
            </a:r>
            <a:r>
              <a:rPr lang="fr-FR" sz="2800" b="1" dirty="0">
                <a:latin typeface="Times New Roman" panose="02020603050405020304" pitchFamily="18" charset="0"/>
                <a:cs typeface="Times New Roman" panose="02020603050405020304" pitchFamily="18" charset="0"/>
              </a:rPr>
              <a:t>sur la mortalité infantile </a:t>
            </a:r>
            <a:r>
              <a:rPr lang="fr-FR" sz="2800" dirty="0">
                <a:latin typeface="Times New Roman" panose="02020603050405020304" pitchFamily="18" charset="0"/>
                <a:cs typeface="Times New Roman" panose="02020603050405020304" pitchFamily="18" charset="0"/>
              </a:rPr>
              <a:t>et </a:t>
            </a:r>
            <a:r>
              <a:rPr lang="fr-FR" sz="2800" b="1" dirty="0">
                <a:latin typeface="Times New Roman" panose="02020603050405020304" pitchFamily="18" charset="0"/>
                <a:cs typeface="Times New Roman" panose="02020603050405020304" pitchFamily="18" charset="0"/>
              </a:rPr>
              <a:t>sur la croissance exponentielle de la population mondiale</a:t>
            </a:r>
            <a:r>
              <a:rPr lang="fr-FR" sz="2800" dirty="0">
                <a:latin typeface="Times New Roman" panose="02020603050405020304" pitchFamily="18" charset="0"/>
                <a:cs typeface="Times New Roman" panose="02020603050405020304" pitchFamily="18" charset="0"/>
              </a:rPr>
              <a:t>.</a:t>
            </a:r>
          </a:p>
        </p:txBody>
      </p:sp>
      <p:sp>
        <p:nvSpPr>
          <p:cNvPr id="5" name="Espace réservé du numéro de diapositive 4">
            <a:extLst>
              <a:ext uri="{FF2B5EF4-FFF2-40B4-BE49-F238E27FC236}">
                <a16:creationId xmlns:a16="http://schemas.microsoft.com/office/drawing/2014/main" id="{FF3F2F35-6B0A-4A00-9540-B92694CFCAE5}"/>
              </a:ext>
            </a:extLst>
          </p:cNvPr>
          <p:cNvSpPr>
            <a:spLocks noGrp="1"/>
          </p:cNvSpPr>
          <p:nvPr>
            <p:ph type="sldNum" sz="quarter" idx="12"/>
          </p:nvPr>
        </p:nvSpPr>
        <p:spPr/>
        <p:txBody>
          <a:bodyPr/>
          <a:lstStyle/>
          <a:p>
            <a:fld id="{5AE9D81B-91BB-401D-B233-9DA72B7E232A}" type="slidenum">
              <a:rPr lang="fr-FR" smtClean="0"/>
              <a:t>53</a:t>
            </a:fld>
            <a:endParaRPr lang="fr-FR"/>
          </a:p>
        </p:txBody>
      </p:sp>
      <p:sp>
        <p:nvSpPr>
          <p:cNvPr id="6" name="ZoneTexte 5">
            <a:extLst>
              <a:ext uri="{FF2B5EF4-FFF2-40B4-BE49-F238E27FC236}">
                <a16:creationId xmlns:a16="http://schemas.microsoft.com/office/drawing/2014/main" id="{0A547F1D-F75E-29EA-A5E6-9A979B0CD1FC}"/>
              </a:ext>
            </a:extLst>
          </p:cNvPr>
          <p:cNvSpPr txBox="1"/>
          <p:nvPr/>
        </p:nvSpPr>
        <p:spPr>
          <a:xfrm>
            <a:off x="1568245" y="256882"/>
            <a:ext cx="10446774"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La </a:t>
            </a:r>
            <a:r>
              <a:rPr lang="fr-FR" sz="1100" b="1" kern="100" dirty="0">
                <a:solidFill>
                  <a:schemeClr val="bg1">
                    <a:lumMod val="65000"/>
                  </a:schemeClr>
                </a:solidFill>
                <a:effectLst/>
                <a:latin typeface="Linux Libertine"/>
                <a:ea typeface="Times New Roman" panose="02020603050405020304" pitchFamily="18" charset="0"/>
                <a:cs typeface="Times New Roman" panose="02020603050405020304" pitchFamily="18" charset="0"/>
              </a:rPr>
              <a:t>vaccination  La théorie microbienne. </a:t>
            </a:r>
            <a:r>
              <a:rPr lang="fr-FR" sz="1100" b="1" kern="100" dirty="0">
                <a:effectLst/>
                <a:latin typeface="Linux Libertine"/>
                <a:ea typeface="Times New Roman" panose="02020603050405020304" pitchFamily="18" charset="0"/>
                <a:cs typeface="Times New Roman" panose="02020603050405020304" pitchFamily="18" charset="0"/>
              </a:rPr>
              <a:t>Les moyens de lutte contre les maladies infectieuses </a:t>
            </a:r>
          </a:p>
        </p:txBody>
      </p:sp>
      <p:sp>
        <p:nvSpPr>
          <p:cNvPr id="3" name="ZoneTexte 2">
            <a:extLst>
              <a:ext uri="{FF2B5EF4-FFF2-40B4-BE49-F238E27FC236}">
                <a16:creationId xmlns:a16="http://schemas.microsoft.com/office/drawing/2014/main" id="{CF1C4CF6-C6DA-359E-4C90-AA417639DB54}"/>
              </a:ext>
            </a:extLst>
          </p:cNvPr>
          <p:cNvSpPr txBox="1"/>
          <p:nvPr/>
        </p:nvSpPr>
        <p:spPr>
          <a:xfrm>
            <a:off x="337457" y="1903487"/>
            <a:ext cx="11234057" cy="5016758"/>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Les conséquences de la découverte des agents infectieux, de leur prévention et de leur traitement sont considérables sur la mortalité infantile et la mortalité par maladies infectieuse dans toutes les tranches d’âge avec cependant de fortes disparités selon le niveau de vie des pays concernés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Ainsi </a:t>
            </a:r>
            <a:r>
              <a:rPr lang="fr-FR" sz="2000" b="1" dirty="0">
                <a:latin typeface="Times New Roman" panose="02020603050405020304" pitchFamily="18" charset="0"/>
                <a:cs typeface="Times New Roman" panose="02020603050405020304" pitchFamily="18" charset="0"/>
              </a:rPr>
              <a:t>la mortalité infantile </a:t>
            </a:r>
            <a:r>
              <a:rPr lang="fr-FR" sz="2000" dirty="0">
                <a:latin typeface="Times New Roman" panose="02020603050405020304" pitchFamily="18" charset="0"/>
                <a:cs typeface="Times New Roman" panose="02020603050405020304" pitchFamily="18" charset="0"/>
              </a:rPr>
              <a:t>qui était de 50% au début du XIXème siècle est actuellement de 0,4% en Europe, 0,7% en Amérique du Nord, de 9,5% en Afrique sub-saharienne et de 4,8% en moyenne pour l’ensemble de la planète.</a:t>
            </a:r>
          </a:p>
          <a:p>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La mortalité par maladie infectieuse </a:t>
            </a:r>
            <a:r>
              <a:rPr lang="fr-FR" sz="2000" dirty="0">
                <a:latin typeface="Times New Roman" panose="02020603050405020304" pitchFamily="18" charset="0"/>
                <a:cs typeface="Times New Roman" panose="02020603050405020304" pitchFamily="18" charset="0"/>
              </a:rPr>
              <a:t>est en France de l’ordre de 2%. Elle est de plus de 12% en moyenne dans le monde.</a:t>
            </a:r>
          </a:p>
          <a:p>
            <a:r>
              <a:rPr lang="fr-FR" sz="2000" dirty="0">
                <a:latin typeface="Times New Roman" panose="02020603050405020304" pitchFamily="18" charset="0"/>
                <a:cs typeface="Times New Roman" panose="02020603050405020304" pitchFamily="18" charset="0"/>
              </a:rPr>
              <a:t>Elle est influencée par plusieurs facteurs : conditions socio-économiques, comorbidités, environnement, âge…</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Les dernières pandémies (grippe espagnole, SIDA, COVID 19) nous montrent cependant que nous ne sommes pas complètement à l’abri du danger infectieux, même si nous savons de mieux en mieux le maitriser</a:t>
            </a:r>
          </a:p>
        </p:txBody>
      </p:sp>
    </p:spTree>
    <p:extLst>
      <p:ext uri="{BB962C8B-B14F-4D97-AF65-F5344CB8AC3E}">
        <p14:creationId xmlns:p14="http://schemas.microsoft.com/office/powerpoint/2010/main" val="1915241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03EA6B8-469B-B9D7-460A-7891879B23FC}"/>
              </a:ext>
            </a:extLst>
          </p:cNvPr>
          <p:cNvSpPr>
            <a:spLocks noGrp="1"/>
          </p:cNvSpPr>
          <p:nvPr>
            <p:ph type="sldNum" sz="quarter" idx="12"/>
          </p:nvPr>
        </p:nvSpPr>
        <p:spPr/>
        <p:txBody>
          <a:bodyPr/>
          <a:lstStyle/>
          <a:p>
            <a:fld id="{5AE9D81B-91BB-401D-B233-9DA72B7E232A}" type="slidenum">
              <a:rPr lang="fr-FR" smtClean="0"/>
              <a:t>54</a:t>
            </a:fld>
            <a:endParaRPr lang="fr-FR"/>
          </a:p>
        </p:txBody>
      </p:sp>
      <p:sp>
        <p:nvSpPr>
          <p:cNvPr id="5" name="ZoneTexte 4">
            <a:extLst>
              <a:ext uri="{FF2B5EF4-FFF2-40B4-BE49-F238E27FC236}">
                <a16:creationId xmlns:a16="http://schemas.microsoft.com/office/drawing/2014/main" id="{9ECC411D-DB1D-A00F-C547-9D81EF73FBBF}"/>
              </a:ext>
            </a:extLst>
          </p:cNvPr>
          <p:cNvSpPr txBox="1"/>
          <p:nvPr/>
        </p:nvSpPr>
        <p:spPr>
          <a:xfrm>
            <a:off x="1654629" y="511629"/>
            <a:ext cx="9895114" cy="1477328"/>
          </a:xfrm>
          <a:prstGeom prst="rect">
            <a:avLst/>
          </a:prstGeom>
          <a:noFill/>
        </p:spPr>
        <p:txBody>
          <a:bodyPr wrap="square" rtlCol="0">
            <a:spAutoFit/>
          </a:bodyPr>
          <a:lstStyle/>
          <a:p>
            <a:r>
              <a:rPr lang="fr-FR" b="1" dirty="0"/>
              <a:t>Ainsi d’une population humaine estimée à 4 millions d’individus il y a 10000 ans, on est passé à 190 millions au début de l’ère Chrétienne, puis à 1 milliard d’individus en 1800, pour atteindre 2,5 milliards en 1950 et plus de 8 milliards en 2025.</a:t>
            </a:r>
            <a:endParaRPr lang="fr-FR" dirty="0"/>
          </a:p>
          <a:p>
            <a:endParaRPr lang="fr-FR" dirty="0"/>
          </a:p>
          <a:p>
            <a:endParaRPr lang="fr-FR" dirty="0"/>
          </a:p>
        </p:txBody>
      </p:sp>
      <p:pic>
        <p:nvPicPr>
          <p:cNvPr id="4" name="Image 3">
            <a:extLst>
              <a:ext uri="{FF2B5EF4-FFF2-40B4-BE49-F238E27FC236}">
                <a16:creationId xmlns:a16="http://schemas.microsoft.com/office/drawing/2014/main" id="{5E98605E-867A-4C4C-E937-51A2805DFFEC}"/>
              </a:ext>
            </a:extLst>
          </p:cNvPr>
          <p:cNvPicPr>
            <a:picLocks noChangeAspect="1"/>
          </p:cNvPicPr>
          <p:nvPr/>
        </p:nvPicPr>
        <p:blipFill>
          <a:blip r:embed="rId2"/>
          <a:stretch>
            <a:fillRect/>
          </a:stretch>
        </p:blipFill>
        <p:spPr>
          <a:xfrm>
            <a:off x="1654629" y="1592771"/>
            <a:ext cx="8801863" cy="5128704"/>
          </a:xfrm>
          <a:prstGeom prst="rect">
            <a:avLst/>
          </a:prstGeom>
        </p:spPr>
      </p:pic>
    </p:spTree>
    <p:extLst>
      <p:ext uri="{BB962C8B-B14F-4D97-AF65-F5344CB8AC3E}">
        <p14:creationId xmlns:p14="http://schemas.microsoft.com/office/powerpoint/2010/main" val="1098569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356E025-3D4A-A49B-E0FD-9DA0F52747E8}"/>
              </a:ext>
            </a:extLst>
          </p:cNvPr>
          <p:cNvSpPr txBox="1"/>
          <p:nvPr/>
        </p:nvSpPr>
        <p:spPr>
          <a:xfrm>
            <a:off x="2644877" y="3429000"/>
            <a:ext cx="6902245" cy="584775"/>
          </a:xfrm>
          <a:prstGeom prst="rect">
            <a:avLst/>
          </a:prstGeom>
          <a:noFill/>
        </p:spPr>
        <p:txBody>
          <a:bodyPr wrap="square" rtlCol="0">
            <a:spAutoFit/>
          </a:bodyPr>
          <a:lstStyle/>
          <a:p>
            <a:pPr algn="ctr"/>
            <a:r>
              <a:rPr lang="fr-FR" sz="3200" dirty="0">
                <a:latin typeface="Linux Libertine"/>
              </a:rPr>
              <a:t>Merci de votre attention</a:t>
            </a:r>
          </a:p>
        </p:txBody>
      </p:sp>
      <p:sp>
        <p:nvSpPr>
          <p:cNvPr id="3" name="Espace réservé du numéro de diapositive 2">
            <a:extLst>
              <a:ext uri="{FF2B5EF4-FFF2-40B4-BE49-F238E27FC236}">
                <a16:creationId xmlns:a16="http://schemas.microsoft.com/office/drawing/2014/main" id="{92ACDEF2-6CDB-458C-03E5-57F35B1F30C3}"/>
              </a:ext>
            </a:extLst>
          </p:cNvPr>
          <p:cNvSpPr>
            <a:spLocks noGrp="1"/>
          </p:cNvSpPr>
          <p:nvPr>
            <p:ph type="sldNum" sz="quarter" idx="12"/>
          </p:nvPr>
        </p:nvSpPr>
        <p:spPr/>
        <p:txBody>
          <a:bodyPr/>
          <a:lstStyle/>
          <a:p>
            <a:fld id="{5AE9D81B-91BB-401D-B233-9DA72B7E232A}" type="slidenum">
              <a:rPr lang="fr-FR" smtClean="0"/>
              <a:t>55</a:t>
            </a:fld>
            <a:endParaRPr lang="fr-FR"/>
          </a:p>
        </p:txBody>
      </p:sp>
    </p:spTree>
    <p:extLst>
      <p:ext uri="{BB962C8B-B14F-4D97-AF65-F5344CB8AC3E}">
        <p14:creationId xmlns:p14="http://schemas.microsoft.com/office/powerpoint/2010/main" val="381208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478971" y="946546"/>
            <a:ext cx="11713029" cy="5488682"/>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	</a:t>
            </a:r>
          </a:p>
          <a:p>
            <a:pPr indent="226695" algn="just">
              <a:spcBef>
                <a:spcPts val="200"/>
              </a:spcBef>
            </a:pPr>
            <a:r>
              <a:rPr lang="fr-FR" sz="2400" dirty="0">
                <a:latin typeface="Times New Roman" panose="02020603050405020304" pitchFamily="18" charset="0"/>
                <a:cs typeface="Times New Roman" panose="02020603050405020304" pitchFamily="18" charset="0"/>
              </a:rPr>
              <a:t>Au cours de cette période, les maladies infectieuses : </a:t>
            </a:r>
            <a:r>
              <a:rPr lang="fr-FR" sz="2400" b="1" dirty="0">
                <a:latin typeface="Times New Roman" panose="02020603050405020304" pitchFamily="18" charset="0"/>
                <a:cs typeface="Times New Roman" panose="02020603050405020304" pitchFamily="18" charset="0"/>
              </a:rPr>
              <a:t>variole, peste, choléra</a:t>
            </a:r>
            <a:r>
              <a:rPr lang="fr-FR" sz="2400" dirty="0">
                <a:latin typeface="Times New Roman" panose="02020603050405020304" pitchFamily="18" charset="0"/>
                <a:cs typeface="Times New Roman" panose="02020603050405020304" pitchFamily="18" charset="0"/>
              </a:rPr>
              <a:t>… ont provoqué des </a:t>
            </a:r>
            <a:r>
              <a:rPr lang="fr-FR" sz="2400" b="1" dirty="0">
                <a:latin typeface="Times New Roman" panose="02020603050405020304" pitchFamily="18" charset="0"/>
                <a:cs typeface="Times New Roman" panose="02020603050405020304" pitchFamily="18" charset="0"/>
              </a:rPr>
              <a:t>épidémies catastrophiques</a:t>
            </a:r>
            <a:r>
              <a:rPr lang="fr-FR" sz="2400" dirty="0">
                <a:latin typeface="Times New Roman" panose="02020603050405020304" pitchFamily="18" charset="0"/>
                <a:cs typeface="Times New Roman" panose="02020603050405020304" pitchFamily="18" charset="0"/>
              </a:rPr>
              <a:t>, véritables fléaux s’étendant parfois sur plusieurs dizaines d’années et tuant jusqu’à quatre-vingt-dix pourcent de la population. </a:t>
            </a:r>
          </a:p>
          <a:p>
            <a:pPr indent="226695" algn="just">
              <a:spcBef>
                <a:spcPts val="200"/>
              </a:spcBef>
            </a:pPr>
            <a:r>
              <a:rPr lang="fr-FR" sz="2400" dirty="0">
                <a:latin typeface="Times New Roman" panose="02020603050405020304" pitchFamily="18" charset="0"/>
                <a:cs typeface="Times New Roman" panose="02020603050405020304" pitchFamily="18" charset="0"/>
              </a:rPr>
              <a:t>D’autres comme la </a:t>
            </a:r>
            <a:r>
              <a:rPr lang="fr-FR" sz="2400" b="1" dirty="0">
                <a:latin typeface="Times New Roman" panose="02020603050405020304" pitchFamily="18" charset="0"/>
                <a:cs typeface="Times New Roman" panose="02020603050405020304" pitchFamily="18" charset="0"/>
              </a:rPr>
              <a:t>tuberculose, la lèpre, la malaria ou plus tard la syphilis, </a:t>
            </a:r>
            <a:r>
              <a:rPr lang="fr-FR" sz="2400" dirty="0">
                <a:latin typeface="Times New Roman" panose="02020603050405020304" pitchFamily="18" charset="0"/>
                <a:cs typeface="Times New Roman" panose="02020603050405020304" pitchFamily="18" charset="0"/>
              </a:rPr>
              <a:t>persistaient dans la population et tuaient régulièrement un nombre important de malades.</a:t>
            </a:r>
          </a:p>
          <a:p>
            <a:pPr indent="226695" algn="just">
              <a:spcBef>
                <a:spcPts val="200"/>
              </a:spcBef>
            </a:pPr>
            <a:r>
              <a:rPr lang="fr-FR" sz="2400" dirty="0">
                <a:latin typeface="Times New Roman" panose="02020603050405020304" pitchFamily="18" charset="0"/>
                <a:cs typeface="Times New Roman" panose="02020603050405020304" pitchFamily="18" charset="0"/>
              </a:rPr>
              <a:t>Parallèlement </a:t>
            </a:r>
            <a:r>
              <a:rPr lang="fr-FR" sz="2400" b="1" dirty="0">
                <a:latin typeface="Times New Roman" panose="02020603050405020304" pitchFamily="18" charset="0"/>
                <a:cs typeface="Times New Roman" panose="02020603050405020304" pitchFamily="18" charset="0"/>
              </a:rPr>
              <a:t>les maladies infantiles </a:t>
            </a:r>
            <a:r>
              <a:rPr lang="fr-FR" sz="2400" dirty="0">
                <a:latin typeface="Times New Roman" panose="02020603050405020304" pitchFamily="18" charset="0"/>
                <a:cs typeface="Times New Roman" panose="02020603050405020304" pitchFamily="18" charset="0"/>
              </a:rPr>
              <a:t>provoquaient la perte d’un pourcentage très élevé de nouveau-nés (entre 40 et 50 pour cent) dans toutes les couches sociales. On observait une </a:t>
            </a:r>
            <a:r>
              <a:rPr lang="fr-FR" sz="2400" b="1" dirty="0">
                <a:latin typeface="Times New Roman" panose="02020603050405020304" pitchFamily="18" charset="0"/>
                <a:cs typeface="Times New Roman" panose="02020603050405020304" pitchFamily="18" charset="0"/>
              </a:rPr>
              <a:t>forte accentuation de la mortalité au moment du sevrage de l’allaitement maternel, du fait essentiellement de gastro-entérites</a:t>
            </a:r>
            <a:r>
              <a:rPr lang="fr-FR" sz="2400" dirty="0">
                <a:latin typeface="Times New Roman" panose="02020603050405020304" pitchFamily="18" charset="0"/>
                <a:cs typeface="Times New Roman" panose="02020603050405020304" pitchFamily="18" charset="0"/>
              </a:rPr>
              <a:t> liées à l’usage d’eau ou d’aliments contaminés.</a:t>
            </a:r>
            <a:endParaRPr lang="fr-FR" sz="2400" b="1" dirty="0">
              <a:latin typeface="Times New Roman" panose="02020603050405020304" pitchFamily="18" charset="0"/>
              <a:cs typeface="Times New Roman" panose="02020603050405020304" pitchFamily="18" charset="0"/>
            </a:endParaRPr>
          </a:p>
          <a:p>
            <a:pPr indent="226695" algn="just">
              <a:spcBef>
                <a:spcPts val="200"/>
              </a:spcBef>
            </a:pPr>
            <a:r>
              <a:rPr lang="fr-FR" sz="2400" dirty="0">
                <a:latin typeface="Times New Roman" panose="02020603050405020304" pitchFamily="18" charset="0"/>
                <a:cs typeface="Times New Roman" panose="02020603050405020304" pitchFamily="18" charset="0"/>
              </a:rPr>
              <a:t>De même, on peut imaginer que les appendicites, les pneumonies, les infections puerpérales, les plaies surinfectées, les endocardites, les méningites, les angiocholites, les bronchites aigües, ostéites, les pyélonéphrites… tuaient un nombre important de malades, sans qu’aucun diagnostic ne fut fait à l’époque et sans moyens pour les soigner.</a:t>
            </a:r>
          </a:p>
        </p:txBody>
      </p:sp>
      <p:sp>
        <p:nvSpPr>
          <p:cNvPr id="3" name="ZoneTexte 2">
            <a:extLst>
              <a:ext uri="{FF2B5EF4-FFF2-40B4-BE49-F238E27FC236}">
                <a16:creationId xmlns:a16="http://schemas.microsoft.com/office/drawing/2014/main" id="{D074A73B-3298-49D5-3E65-A0BFCE5C5293}"/>
              </a:ext>
            </a:extLst>
          </p:cNvPr>
          <p:cNvSpPr txBox="1"/>
          <p:nvPr/>
        </p:nvSpPr>
        <p:spPr>
          <a:xfrm>
            <a:off x="1487129" y="232519"/>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48A246DC-0EB7-44D3-C67C-841DD801E8DB}"/>
              </a:ext>
            </a:extLst>
          </p:cNvPr>
          <p:cNvSpPr>
            <a:spLocks noGrp="1"/>
          </p:cNvSpPr>
          <p:nvPr>
            <p:ph type="sldNum" sz="quarter" idx="12"/>
          </p:nvPr>
        </p:nvSpPr>
        <p:spPr/>
        <p:txBody>
          <a:bodyPr/>
          <a:lstStyle/>
          <a:p>
            <a:fld id="{5AE9D81B-91BB-401D-B233-9DA72B7E232A}" type="slidenum">
              <a:rPr lang="fr-FR" smtClean="0"/>
              <a:t>6</a:t>
            </a:fld>
            <a:endParaRPr lang="fr-FR"/>
          </a:p>
        </p:txBody>
      </p:sp>
      <p:sp>
        <p:nvSpPr>
          <p:cNvPr id="6" name="ZoneTexte 5">
            <a:extLst>
              <a:ext uri="{FF2B5EF4-FFF2-40B4-BE49-F238E27FC236}">
                <a16:creationId xmlns:a16="http://schemas.microsoft.com/office/drawing/2014/main" id="{1DF99564-4C32-852B-FE7D-3B93C669638A}"/>
              </a:ext>
            </a:extLst>
          </p:cNvPr>
          <p:cNvSpPr txBox="1"/>
          <p:nvPr/>
        </p:nvSpPr>
        <p:spPr>
          <a:xfrm>
            <a:off x="1809749" y="397172"/>
            <a:ext cx="10175421" cy="584775"/>
          </a:xfrm>
          <a:prstGeom prst="rect">
            <a:avLst/>
          </a:prstGeom>
          <a:noFill/>
        </p:spPr>
        <p:txBody>
          <a:bodyPr wrap="square">
            <a:spAutoFit/>
          </a:bodyPr>
          <a:lstStyle/>
          <a:p>
            <a:r>
              <a:rPr lang="fr-FR" sz="32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32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32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1907543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0CF5-5227-0EEE-BA3A-FF153CB0992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94DC6CD-BAA7-A37E-AC55-2FDE87AA587E}"/>
              </a:ext>
            </a:extLst>
          </p:cNvPr>
          <p:cNvSpPr txBox="1"/>
          <p:nvPr/>
        </p:nvSpPr>
        <p:spPr>
          <a:xfrm>
            <a:off x="141514" y="856357"/>
            <a:ext cx="12050486" cy="5262979"/>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      		</a:t>
            </a:r>
            <a:r>
              <a:rPr lang="fr-FR" sz="2400" b="1" kern="100" dirty="0">
                <a:effectLst/>
                <a:latin typeface="Linux Libertine"/>
                <a:ea typeface="Times New Roman" panose="02020603050405020304" pitchFamily="18" charset="0"/>
                <a:cs typeface="Times New Roman" panose="02020603050405020304" pitchFamily="18" charset="0"/>
              </a:rPr>
              <a:t>Les maladies infectieuses </a:t>
            </a:r>
            <a:r>
              <a:rPr lang="fr-FR" sz="2400" b="1" u="sng" kern="100" dirty="0">
                <a:latin typeface="Linux Libertine"/>
                <a:ea typeface="Times New Roman" panose="02020603050405020304" pitchFamily="18" charset="0"/>
                <a:cs typeface="Times New Roman" panose="02020603050405020304" pitchFamily="18" charset="0"/>
              </a:rPr>
              <a:t>durant l’antiquité </a:t>
            </a:r>
            <a:r>
              <a:rPr lang="fr-FR" sz="2400" b="1" kern="100" dirty="0">
                <a:latin typeface="Linux Libertine"/>
                <a:ea typeface="Times New Roman" panose="02020603050405020304" pitchFamily="18" charset="0"/>
                <a:cs typeface="Times New Roman" panose="02020603050405020304" pitchFamily="18" charset="0"/>
              </a:rPr>
              <a:t>:</a:t>
            </a:r>
            <a:endParaRPr lang="fr-FR" sz="2400" b="1" kern="100" dirty="0">
              <a:effectLst/>
              <a:latin typeface="Linux Libertine"/>
              <a:ea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		</a:t>
            </a:r>
          </a:p>
          <a:p>
            <a:r>
              <a:rPr lang="fr-FR" sz="2000" dirty="0">
                <a:latin typeface="Times New Roman" panose="02020603050405020304" pitchFamily="18" charset="0"/>
                <a:cs typeface="Times New Roman" panose="02020603050405020304" pitchFamily="18" charset="0"/>
              </a:rPr>
              <a:t>			</a:t>
            </a:r>
            <a:r>
              <a:rPr lang="fr-FR" sz="2000" b="1" u="sng" dirty="0">
                <a:latin typeface="Times New Roman" panose="02020603050405020304" pitchFamily="18" charset="0"/>
                <a:cs typeface="Times New Roman" panose="02020603050405020304" pitchFamily="18" charset="0"/>
              </a:rPr>
              <a:t>Au Moyen Orient</a:t>
            </a:r>
          </a:p>
          <a:p>
            <a:r>
              <a:rPr lang="fr-FR" sz="2200" u="sng" dirty="0">
                <a:latin typeface="Times New Roman" panose="02020603050405020304" pitchFamily="18" charset="0"/>
                <a:cs typeface="Times New Roman" panose="02020603050405020304" pitchFamily="18" charset="0"/>
              </a:rPr>
              <a:t>Les plus anciens écrits relatifs à des maladies infectieuses </a:t>
            </a:r>
            <a:r>
              <a:rPr lang="fr-FR" sz="2200" dirty="0">
                <a:latin typeface="Times New Roman" panose="02020603050405020304" pitchFamily="18" charset="0"/>
                <a:cs typeface="Times New Roman" panose="02020603050405020304" pitchFamily="18" charset="0"/>
              </a:rPr>
              <a:t>que j’ai pu trouver le sont en </a:t>
            </a:r>
            <a:r>
              <a:rPr lang="fr-FR" sz="2200" b="1" dirty="0">
                <a:latin typeface="Times New Roman" panose="02020603050405020304" pitchFamily="18" charset="0"/>
                <a:cs typeface="Times New Roman" panose="02020603050405020304" pitchFamily="18" charset="0"/>
              </a:rPr>
              <a:t>écriture cunéiforme</a:t>
            </a:r>
            <a:r>
              <a:rPr lang="fr-FR" sz="2200" dirty="0">
                <a:latin typeface="Times New Roman" panose="02020603050405020304" pitchFamily="18" charset="0"/>
                <a:cs typeface="Times New Roman" panose="02020603050405020304" pitchFamily="18" charset="0"/>
              </a:rPr>
              <a:t> et découverts en Anatolie centrale ou en Mésopotamie.</a:t>
            </a:r>
          </a:p>
          <a:p>
            <a:pPr marL="342900" indent="-342900">
              <a:buFont typeface="Arial" panose="020B0604020202020204" pitchFamily="34" charset="0"/>
              <a:buChar char="•"/>
            </a:pPr>
            <a:r>
              <a:rPr lang="fr-FR" sz="2200" dirty="0">
                <a:latin typeface="Times New Roman" panose="02020603050405020304" pitchFamily="18" charset="0"/>
                <a:cs typeface="Times New Roman" panose="02020603050405020304" pitchFamily="18" charset="0"/>
              </a:rPr>
              <a:t>Le premier est un </a:t>
            </a:r>
            <a:r>
              <a:rPr lang="fr-FR" sz="2200" dirty="0" err="1">
                <a:latin typeface="Times New Roman" panose="02020603050405020304" pitchFamily="18" charset="0"/>
                <a:cs typeface="Times New Roman" panose="02020603050405020304" pitchFamily="18" charset="0"/>
              </a:rPr>
              <a:t>memorandum</a:t>
            </a:r>
            <a:r>
              <a:rPr lang="fr-FR" sz="2200" dirty="0">
                <a:latin typeface="Times New Roman" panose="02020603050405020304" pitchFamily="18" charset="0"/>
                <a:cs typeface="Times New Roman" panose="02020603050405020304" pitchFamily="18" charset="0"/>
              </a:rPr>
              <a:t> daté du XIXe siècle avant notre ère qui rapporte les dépenses effectuées pour l’enterrement de l’épouse d’un marchand assyrien à </a:t>
            </a:r>
            <a:r>
              <a:rPr lang="fr-FR" sz="2200" dirty="0" err="1">
                <a:latin typeface="Times New Roman" panose="02020603050405020304" pitchFamily="18" charset="0"/>
                <a:cs typeface="Times New Roman" panose="02020603050405020304" pitchFamily="18" charset="0"/>
              </a:rPr>
              <a:t>Kanesh</a:t>
            </a:r>
            <a:r>
              <a:rPr lang="fr-FR" sz="2200" dirty="0">
                <a:latin typeface="Times New Roman" panose="02020603050405020304" pitchFamily="18" charset="0"/>
                <a:cs typeface="Times New Roman" panose="02020603050405020304" pitchFamily="18" charset="0"/>
              </a:rPr>
              <a:t>, emportée, comme ses deux fils par une affection appelée </a:t>
            </a:r>
            <a:r>
              <a:rPr lang="fr-FR" sz="2200" b="1" dirty="0">
                <a:latin typeface="Times New Roman" panose="02020603050405020304" pitchFamily="18" charset="0"/>
                <a:cs typeface="Times New Roman" panose="02020603050405020304" pitchFamily="18" charset="0"/>
              </a:rPr>
              <a:t>Peste</a:t>
            </a:r>
            <a:r>
              <a:rPr lang="fr-FR" sz="22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fr-FR" sz="2200" dirty="0">
                <a:latin typeface="Times New Roman" panose="02020603050405020304" pitchFamily="18" charset="0"/>
                <a:cs typeface="Times New Roman" panose="02020603050405020304" pitchFamily="18" charset="0"/>
              </a:rPr>
              <a:t>Le deuxième date du XIVe siècle avant notre ère. « </a:t>
            </a:r>
            <a:r>
              <a:rPr lang="fr-FR" sz="2200" b="1" dirty="0">
                <a:latin typeface="Times New Roman" panose="02020603050405020304" pitchFamily="18" charset="0"/>
                <a:cs typeface="Times New Roman" panose="02020603050405020304" pitchFamily="18" charset="0"/>
              </a:rPr>
              <a:t>Le roi hittite Suppiluliuma Ier fut emporté par la peste</a:t>
            </a:r>
            <a:r>
              <a:rPr lang="fr-FR" sz="2200" dirty="0">
                <a:latin typeface="Times New Roman" panose="02020603050405020304" pitchFamily="18" charset="0"/>
                <a:cs typeface="Times New Roman" panose="02020603050405020304" pitchFamily="18" charset="0"/>
              </a:rPr>
              <a:t> après trente ans de règne. L’épidémie qui sévissait alors en Égypte fut rapportée en Anatolie par les Égyptiens capturés par les troupes Hittites. La peste se répandit au sein de la population hittite et décima une partie de la famille royale, dont </a:t>
            </a:r>
            <a:r>
              <a:rPr lang="fr-FR" sz="2200" dirty="0" err="1">
                <a:latin typeface="Times New Roman" panose="02020603050405020304" pitchFamily="18" charset="0"/>
                <a:cs typeface="Times New Roman" panose="02020603050405020304" pitchFamily="18" charset="0"/>
              </a:rPr>
              <a:t>Arnuwanda</a:t>
            </a:r>
            <a:r>
              <a:rPr lang="fr-FR" sz="2200" dirty="0">
                <a:latin typeface="Times New Roman" panose="02020603050405020304" pitchFamily="18" charset="0"/>
                <a:cs typeface="Times New Roman" panose="02020603050405020304" pitchFamily="18" charset="0"/>
              </a:rPr>
              <a:t> II, fils de Suppiluliuma Ier, qui succomba moins d’un an après avoir succédé à son père. Son jeune frère, </a:t>
            </a:r>
            <a:r>
              <a:rPr lang="fr-FR" sz="2200" dirty="0" err="1">
                <a:latin typeface="Times New Roman" panose="02020603050405020304" pitchFamily="18" charset="0"/>
                <a:cs typeface="Times New Roman" panose="02020603050405020304" pitchFamily="18" charset="0"/>
              </a:rPr>
              <a:t>Mursili</a:t>
            </a:r>
            <a:r>
              <a:rPr lang="fr-FR" sz="2200" dirty="0">
                <a:latin typeface="Times New Roman" panose="02020603050405020304" pitchFamily="18" charset="0"/>
                <a:cs typeface="Times New Roman" panose="02020603050405020304" pitchFamily="18" charset="0"/>
              </a:rPr>
              <a:t> II, monta à son tour sur le trône. Persuadé qu’il s’agissait d’un fléau envoyé par les dieux pour punir son père d’un fratricide perpétré au début de son règne, il adressa des Prières au sujet de la peste dont voici l’original :</a:t>
            </a:r>
          </a:p>
        </p:txBody>
      </p:sp>
      <p:sp>
        <p:nvSpPr>
          <p:cNvPr id="3" name="ZoneTexte 2">
            <a:extLst>
              <a:ext uri="{FF2B5EF4-FFF2-40B4-BE49-F238E27FC236}">
                <a16:creationId xmlns:a16="http://schemas.microsoft.com/office/drawing/2014/main" id="{B3EB763A-A6E2-A068-F0A9-1D9EA5C7378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97080607-E632-B30E-05B7-740F845F0B29}"/>
              </a:ext>
            </a:extLst>
          </p:cNvPr>
          <p:cNvSpPr>
            <a:spLocks noGrp="1"/>
          </p:cNvSpPr>
          <p:nvPr>
            <p:ph type="sldNum" sz="quarter" idx="12"/>
          </p:nvPr>
        </p:nvSpPr>
        <p:spPr/>
        <p:txBody>
          <a:bodyPr/>
          <a:lstStyle/>
          <a:p>
            <a:fld id="{5AE9D81B-91BB-401D-B233-9DA72B7E232A}" type="slidenum">
              <a:rPr lang="fr-FR" smtClean="0"/>
              <a:t>7</a:t>
            </a:fld>
            <a:endParaRPr lang="fr-FR"/>
          </a:p>
        </p:txBody>
      </p:sp>
      <p:sp>
        <p:nvSpPr>
          <p:cNvPr id="4" name="ZoneTexte 3">
            <a:extLst>
              <a:ext uri="{FF2B5EF4-FFF2-40B4-BE49-F238E27FC236}">
                <a16:creationId xmlns:a16="http://schemas.microsoft.com/office/drawing/2014/main" id="{919429DC-2E27-9791-057E-F1306C6A8EC3}"/>
              </a:ext>
            </a:extLst>
          </p:cNvPr>
          <p:cNvSpPr txBox="1"/>
          <p:nvPr/>
        </p:nvSpPr>
        <p:spPr>
          <a:xfrm>
            <a:off x="1842406" y="518492"/>
            <a:ext cx="10175421" cy="523220"/>
          </a:xfrm>
          <a:prstGeom prst="rect">
            <a:avLst/>
          </a:prstGeom>
          <a:noFill/>
        </p:spPr>
        <p:txBody>
          <a:bodyPr wrap="square">
            <a:spAutoFit/>
          </a:bodyPr>
          <a:lstStyle/>
          <a:p>
            <a:r>
              <a:rPr lang="fr-FR" sz="2800" b="1" dirty="0">
                <a:solidFill>
                  <a:schemeClr val="accent2">
                    <a:lumMod val="75000"/>
                  </a:schemeClr>
                </a:solidFill>
                <a:latin typeface="Times New Roman" panose="02020603050405020304" pitchFamily="18" charset="0"/>
                <a:cs typeface="Times New Roman" panose="02020603050405020304" pitchFamily="18" charset="0"/>
              </a:rPr>
              <a:t>La première période 3300 av. JC =&gt; fin </a:t>
            </a:r>
            <a:r>
              <a:rPr lang="fr-FR" sz="2800" b="1" dirty="0" err="1">
                <a:solidFill>
                  <a:schemeClr val="accent2">
                    <a:lumMod val="75000"/>
                  </a:schemeClr>
                </a:solidFill>
                <a:latin typeface="Times New Roman" panose="02020603050405020304" pitchFamily="18" charset="0"/>
                <a:cs typeface="Times New Roman" panose="02020603050405020304" pitchFamily="18" charset="0"/>
              </a:rPr>
              <a:t>XVIIIme</a:t>
            </a:r>
            <a:r>
              <a:rPr lang="fr-FR" sz="2800" b="1" dirty="0">
                <a:solidFill>
                  <a:schemeClr val="accent2">
                    <a:lumMod val="75000"/>
                  </a:schemeClr>
                </a:solidFill>
                <a:latin typeface="Times New Roman" panose="02020603050405020304" pitchFamily="18" charset="0"/>
                <a:cs typeface="Times New Roman" panose="02020603050405020304" pitchFamily="18" charset="0"/>
              </a:rPr>
              <a:t> siècle</a:t>
            </a:r>
          </a:p>
        </p:txBody>
      </p:sp>
      <p:pic>
        <p:nvPicPr>
          <p:cNvPr id="8" name="Image 7" descr="Une image contenant art, intérieur&#10;&#10;Le contenu généré par l’IA peut être incorrect.">
            <a:extLst>
              <a:ext uri="{FF2B5EF4-FFF2-40B4-BE49-F238E27FC236}">
                <a16:creationId xmlns:a16="http://schemas.microsoft.com/office/drawing/2014/main" id="{C13E775B-C5A3-7A3F-422E-11C40F09B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245" y="-16729"/>
            <a:ext cx="6020640" cy="6858000"/>
          </a:xfrm>
          <a:prstGeom prst="rect">
            <a:avLst/>
          </a:prstGeom>
        </p:spPr>
      </p:pic>
      <p:sp>
        <p:nvSpPr>
          <p:cNvPr id="9" name="ZoneTexte 8">
            <a:extLst>
              <a:ext uri="{FF2B5EF4-FFF2-40B4-BE49-F238E27FC236}">
                <a16:creationId xmlns:a16="http://schemas.microsoft.com/office/drawing/2014/main" id="{67D23FE9-8FFF-C640-697E-4442C86B91CC}"/>
              </a:ext>
            </a:extLst>
          </p:cNvPr>
          <p:cNvSpPr txBox="1"/>
          <p:nvPr/>
        </p:nvSpPr>
        <p:spPr>
          <a:xfrm>
            <a:off x="7588885" y="-16729"/>
            <a:ext cx="3962400" cy="6555641"/>
          </a:xfrm>
          <a:prstGeom prst="rect">
            <a:avLst/>
          </a:prstGeom>
          <a:solidFill>
            <a:schemeClr val="bg1"/>
          </a:solidFill>
        </p:spPr>
        <p:txBody>
          <a:bodyPr wrap="square" rtlCol="0">
            <a:spAutoFit/>
          </a:bodyPr>
          <a:lstStyle/>
          <a:p>
            <a:r>
              <a:rPr lang="en-US" sz="2800" dirty="0"/>
              <a:t>The </a:t>
            </a:r>
            <a:r>
              <a:rPr lang="en-US" sz="2800" b="1" dirty="0">
                <a:hlinkClick r:id="rId3"/>
              </a:rPr>
              <a:t>Hittite</a:t>
            </a:r>
            <a:r>
              <a:rPr lang="en-US" sz="2800" dirty="0"/>
              <a:t> king </a:t>
            </a:r>
            <a:r>
              <a:rPr lang="en-US" sz="2800" dirty="0" err="1"/>
              <a:t>Muršiliš</a:t>
            </a:r>
            <a:r>
              <a:rPr lang="en-US" sz="2800" dirty="0"/>
              <a:t> II is imploring the gods to end the </a:t>
            </a:r>
            <a:r>
              <a:rPr lang="en-US" sz="2800" b="1" dirty="0">
                <a:hlinkClick r:id="rId4"/>
              </a:rPr>
              <a:t>plague</a:t>
            </a:r>
            <a:r>
              <a:rPr lang="en-US" sz="2800" dirty="0"/>
              <a:t> which has infested his country since the time of his father, </a:t>
            </a:r>
            <a:r>
              <a:rPr lang="en-US" sz="2800" dirty="0" err="1"/>
              <a:t>Arnuwanda</a:t>
            </a:r>
            <a:r>
              <a:rPr lang="en-US" sz="2800" dirty="0"/>
              <a:t> II. 13th century BCE (the tablet was originally written in the second half of the 14th century BCE), from Hattusa (</a:t>
            </a:r>
            <a:r>
              <a:rPr lang="en-US" sz="2800" dirty="0" err="1"/>
              <a:t>Bogazkoy</a:t>
            </a:r>
            <a:r>
              <a:rPr lang="en-US" sz="2800" dirty="0"/>
              <a:t>), in modern-day </a:t>
            </a:r>
            <a:r>
              <a:rPr lang="en-US" sz="2800" b="1" dirty="0">
                <a:hlinkClick r:id="rId5"/>
              </a:rPr>
              <a:t>Turkey</a:t>
            </a:r>
            <a:r>
              <a:rPr lang="en-US" sz="2800" dirty="0"/>
              <a:t>. (Museum of </a:t>
            </a:r>
            <a:r>
              <a:rPr lang="en-US" sz="2800" b="1" dirty="0">
                <a:hlinkClick r:id="rId6"/>
              </a:rPr>
              <a:t>Archaeology</a:t>
            </a:r>
            <a:r>
              <a:rPr lang="en-US" sz="2800" dirty="0"/>
              <a:t>, Istanbul, Turkey).</a:t>
            </a:r>
            <a:endParaRPr lang="fr-FR" sz="2800" dirty="0"/>
          </a:p>
        </p:txBody>
      </p:sp>
    </p:spTree>
    <p:extLst>
      <p:ext uri="{BB962C8B-B14F-4D97-AF65-F5344CB8AC3E}">
        <p14:creationId xmlns:p14="http://schemas.microsoft.com/office/powerpoint/2010/main" val="428798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B6A6C-3016-6EA5-D4BD-2B9004298886}"/>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3E9101CF-C28F-6D16-CBFC-A0CB51024478}"/>
              </a:ext>
            </a:extLst>
          </p:cNvPr>
          <p:cNvSpPr txBox="1"/>
          <p:nvPr/>
        </p:nvSpPr>
        <p:spPr>
          <a:xfrm>
            <a:off x="141514" y="387687"/>
            <a:ext cx="12050486" cy="6288901"/>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      		</a:t>
            </a:r>
            <a:r>
              <a:rPr lang="fr-FR" sz="2400" b="1" kern="100" dirty="0">
                <a:effectLst/>
                <a:latin typeface="Linux Libertine"/>
                <a:ea typeface="Times New Roman" panose="02020603050405020304" pitchFamily="18" charset="0"/>
                <a:cs typeface="Times New Roman" panose="02020603050405020304" pitchFamily="18" charset="0"/>
              </a:rPr>
              <a:t>Les maladies infectieuses </a:t>
            </a:r>
            <a:r>
              <a:rPr lang="fr-FR" sz="2400" b="1" u="sng" kern="100" dirty="0">
                <a:latin typeface="Linux Libertine"/>
                <a:ea typeface="Times New Roman" panose="02020603050405020304" pitchFamily="18" charset="0"/>
                <a:cs typeface="Times New Roman" panose="02020603050405020304" pitchFamily="18" charset="0"/>
              </a:rPr>
              <a:t>durant l’antiquité </a:t>
            </a:r>
            <a:r>
              <a:rPr lang="fr-FR" sz="2400" b="1" kern="100" dirty="0">
                <a:latin typeface="Linux Libertine"/>
                <a:ea typeface="Times New Roman" panose="02020603050405020304" pitchFamily="18" charset="0"/>
                <a:cs typeface="Times New Roman" panose="02020603050405020304" pitchFamily="18" charset="0"/>
              </a:rPr>
              <a:t>:</a:t>
            </a:r>
          </a:p>
          <a:p>
            <a:pPr indent="226695" algn="just">
              <a:spcBef>
                <a:spcPts val="200"/>
              </a:spcBef>
            </a:pPr>
            <a:endParaRPr lang="fr-FR" sz="2400" b="1" kern="100" dirty="0">
              <a:effectLst/>
              <a:latin typeface="Linux Libertine"/>
              <a:ea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		</a:t>
            </a:r>
            <a:r>
              <a:rPr lang="fr-FR" sz="2000" b="1" u="sng" dirty="0">
                <a:latin typeface="Times New Roman" panose="02020603050405020304" pitchFamily="18" charset="0"/>
                <a:cs typeface="Times New Roman" panose="02020603050405020304" pitchFamily="18" charset="0"/>
              </a:rPr>
              <a:t>En Europe</a:t>
            </a:r>
          </a:p>
          <a:p>
            <a:r>
              <a:rPr lang="fr-FR" sz="2000" dirty="0">
                <a:latin typeface="Times New Roman" panose="02020603050405020304" pitchFamily="18" charset="0"/>
                <a:cs typeface="Times New Roman" panose="02020603050405020304" pitchFamily="18" charset="0"/>
              </a:rPr>
              <a:t> Au début de </a:t>
            </a:r>
            <a:r>
              <a:rPr lang="fr-FR" sz="2000" b="1" dirty="0">
                <a:latin typeface="Times New Roman" panose="02020603050405020304" pitchFamily="18" charset="0"/>
                <a:cs typeface="Times New Roman" panose="02020603050405020304" pitchFamily="18" charset="0"/>
              </a:rPr>
              <a:t>la guerre du Péloponnèse </a:t>
            </a:r>
            <a:r>
              <a:rPr lang="fr-FR" sz="2000" dirty="0">
                <a:latin typeface="Times New Roman" panose="02020603050405020304" pitchFamily="18" charset="0"/>
                <a:cs typeface="Times New Roman" panose="02020603050405020304" pitchFamily="18" charset="0"/>
              </a:rPr>
              <a:t>(431 à 404 av. J.-C), </a:t>
            </a:r>
            <a:r>
              <a:rPr lang="fr-FR" sz="2000" b="1" dirty="0">
                <a:latin typeface="Times New Roman" panose="02020603050405020304" pitchFamily="18" charset="0"/>
                <a:cs typeface="Times New Roman" panose="02020603050405020304" pitchFamily="18" charset="0"/>
              </a:rPr>
              <a:t>Athènes </a:t>
            </a:r>
            <a:r>
              <a:rPr lang="fr-FR" sz="2000" dirty="0">
                <a:latin typeface="Times New Roman" panose="02020603050405020304" pitchFamily="18" charset="0"/>
                <a:cs typeface="Times New Roman" panose="02020603050405020304" pitchFamily="18" charset="0"/>
              </a:rPr>
              <a:t>subit une épidémie de </a:t>
            </a:r>
            <a:r>
              <a:rPr lang="fr-FR" sz="2000" b="1" dirty="0">
                <a:latin typeface="Times New Roman" panose="02020603050405020304" pitchFamily="18" charset="0"/>
                <a:cs typeface="Times New Roman" panose="02020603050405020304" pitchFamily="18" charset="0"/>
              </a:rPr>
              <a:t>peste </a:t>
            </a:r>
            <a:r>
              <a:rPr lang="fr-FR" sz="2000" dirty="0">
                <a:latin typeface="Times New Roman" panose="02020603050405020304" pitchFamily="18" charset="0"/>
                <a:cs typeface="Times New Roman" panose="02020603050405020304" pitchFamily="18" charset="0"/>
              </a:rPr>
              <a:t>qui tua </a:t>
            </a:r>
            <a:r>
              <a:rPr lang="fr-FR" sz="2000" b="1" dirty="0">
                <a:latin typeface="Times New Roman" panose="02020603050405020304" pitchFamily="18" charset="0"/>
                <a:cs typeface="Times New Roman" panose="02020603050405020304" pitchFamily="18" charset="0"/>
              </a:rPr>
              <a:t>un tiers de sa population</a:t>
            </a:r>
            <a:r>
              <a:rPr lang="fr-FR" sz="2000" dirty="0">
                <a:latin typeface="Times New Roman" panose="02020603050405020304" pitchFamily="18" charset="0"/>
                <a:cs typeface="Times New Roman" panose="02020603050405020304" pitchFamily="18" charset="0"/>
              </a:rPr>
              <a:t>. L’historien </a:t>
            </a:r>
            <a:r>
              <a:rPr lang="fr-FR" sz="2000" b="1" dirty="0">
                <a:latin typeface="Times New Roman" panose="02020603050405020304" pitchFamily="18" charset="0"/>
                <a:cs typeface="Times New Roman" panose="02020603050405020304" pitchFamily="18" charset="0"/>
              </a:rPr>
              <a:t>Thucydide</a:t>
            </a:r>
            <a:r>
              <a:rPr lang="fr-FR" sz="2000" dirty="0">
                <a:latin typeface="Times New Roman" panose="02020603050405020304" pitchFamily="18" charset="0"/>
                <a:cs typeface="Times New Roman" panose="02020603050405020304" pitchFamily="18" charset="0"/>
              </a:rPr>
              <a:t> en a parlé avec suffisamment de détails pour penser aujourd’hui qu’il s’agissait bien de la peste. </a:t>
            </a:r>
          </a:p>
          <a:p>
            <a:pPr>
              <a:spcBef>
                <a:spcPts val="600"/>
              </a:spcBef>
            </a:pPr>
            <a:r>
              <a:rPr lang="fr-FR" sz="2000" dirty="0">
                <a:latin typeface="Times New Roman" panose="02020603050405020304" pitchFamily="18" charset="0"/>
                <a:cs typeface="Times New Roman" panose="02020603050405020304" pitchFamily="18" charset="0"/>
              </a:rPr>
              <a:t>L’ampleur de la </a:t>
            </a:r>
            <a:r>
              <a:rPr lang="fr-FR" sz="2000" b="1" dirty="0">
                <a:latin typeface="Times New Roman" panose="02020603050405020304" pitchFamily="18" charset="0"/>
                <a:cs typeface="Times New Roman" panose="02020603050405020304" pitchFamily="18" charset="0"/>
              </a:rPr>
              <a:t>malaria</a:t>
            </a:r>
            <a:r>
              <a:rPr lang="fr-FR" sz="2000" dirty="0">
                <a:latin typeface="Times New Roman" panose="02020603050405020304" pitchFamily="18" charset="0"/>
                <a:cs typeface="Times New Roman" panose="02020603050405020304" pitchFamily="18" charset="0"/>
              </a:rPr>
              <a:t> est attestée en Grèce durant des siècles : certains historiens y voient même une cause de la décadence de la Grèce.</a:t>
            </a:r>
          </a:p>
          <a:p>
            <a:pPr>
              <a:spcBef>
                <a:spcPts val="600"/>
              </a:spcBef>
            </a:pPr>
            <a:r>
              <a:rPr lang="fr-FR" sz="2000" b="1" dirty="0">
                <a:latin typeface="Times New Roman" panose="02020603050405020304" pitchFamily="18" charset="0"/>
                <a:cs typeface="Times New Roman" panose="02020603050405020304" pitchFamily="18" charset="0"/>
              </a:rPr>
              <a:t>La peste </a:t>
            </a:r>
            <a:r>
              <a:rPr lang="fr-FR" sz="2000" dirty="0">
                <a:latin typeface="Times New Roman" panose="02020603050405020304" pitchFamily="18" charset="0"/>
                <a:cs typeface="Times New Roman" panose="02020603050405020304" pitchFamily="18" charset="0"/>
              </a:rPr>
              <a:t>de 164-189 (Peste Antonina), décrite par le médecin Galien (129-216), et celle de 265-281, encore plus dévastatrice, vont faire des millions de victimes, de l’Égypte au sud, jusqu’à l’Écosse au nord. Cette dernière va durer seize ans et provoquer une panique généralisée. </a:t>
            </a:r>
          </a:p>
          <a:p>
            <a:pPr>
              <a:spcBef>
                <a:spcPts val="600"/>
              </a:spcBef>
            </a:pPr>
            <a:r>
              <a:rPr lang="fr-FR" sz="2000" dirty="0">
                <a:latin typeface="Times New Roman" panose="02020603050405020304" pitchFamily="18" charset="0"/>
                <a:cs typeface="Times New Roman" panose="02020603050405020304" pitchFamily="18" charset="0"/>
              </a:rPr>
              <a:t>La </a:t>
            </a:r>
            <a:r>
              <a:rPr lang="fr-FR" sz="2000" b="1" dirty="0">
                <a:latin typeface="Times New Roman" panose="02020603050405020304" pitchFamily="18" charset="0"/>
                <a:cs typeface="Times New Roman" panose="02020603050405020304" pitchFamily="18" charset="0"/>
              </a:rPr>
              <a:t>Peste Justinienne </a:t>
            </a:r>
            <a:r>
              <a:rPr lang="fr-FR" sz="2000" dirty="0">
                <a:latin typeface="Times New Roman" panose="02020603050405020304" pitchFamily="18" charset="0"/>
                <a:cs typeface="Times New Roman" panose="02020603050405020304" pitchFamily="18" charset="0"/>
              </a:rPr>
              <a:t>(541-544) qui a fait 30 à 50 millions de morts décrite par l'historien byzantin Procope de Césarée,</a:t>
            </a:r>
          </a:p>
          <a:p>
            <a:pPr>
              <a:spcBef>
                <a:spcPts val="600"/>
              </a:spcBef>
            </a:pPr>
            <a:r>
              <a:rPr lang="fr-FR" sz="2000" b="1" dirty="0">
                <a:latin typeface="Times New Roman" panose="02020603050405020304" pitchFamily="18" charset="0"/>
                <a:cs typeface="Times New Roman" panose="02020603050405020304" pitchFamily="18" charset="0"/>
              </a:rPr>
              <a:t>		</a:t>
            </a:r>
            <a:r>
              <a:rPr lang="fr-FR" sz="2000" b="1" u="sng" dirty="0">
                <a:latin typeface="Times New Roman" panose="02020603050405020304" pitchFamily="18" charset="0"/>
                <a:cs typeface="Times New Roman" panose="02020603050405020304" pitchFamily="18" charset="0"/>
              </a:rPr>
              <a:t>En Chine</a:t>
            </a:r>
          </a:p>
          <a:p>
            <a:pPr>
              <a:spcBef>
                <a:spcPts val="600"/>
              </a:spcBef>
            </a:pPr>
            <a:r>
              <a:rPr lang="fr-FR" sz="2000" dirty="0">
                <a:latin typeface="Times New Roman" panose="02020603050405020304" pitchFamily="18" charset="0"/>
                <a:cs typeface="Times New Roman" panose="02020603050405020304" pitchFamily="18" charset="0"/>
              </a:rPr>
              <a:t>Des documents médicaux chinois datant de 270 avant notre ère décrivent des fièvres tierces (tous les trois jours) et quartes (tous les quatre jours), qui permettent de reconnaître des cas de </a:t>
            </a:r>
            <a:r>
              <a:rPr lang="fr-FR" sz="2000" b="1" dirty="0">
                <a:latin typeface="Times New Roman" panose="02020603050405020304" pitchFamily="18" charset="0"/>
                <a:cs typeface="Times New Roman" panose="02020603050405020304" pitchFamily="18" charset="0"/>
              </a:rPr>
              <a:t>paludisme</a:t>
            </a:r>
            <a:r>
              <a:rPr lang="fr-FR" sz="2000" dirty="0">
                <a:latin typeface="Times New Roman" panose="02020603050405020304" pitchFamily="18" charset="0"/>
                <a:cs typeface="Times New Roman" panose="02020603050405020304" pitchFamily="18" charset="0"/>
              </a:rPr>
              <a:t>. Les maux de tête, les frissons et la fièvre qui accompagnent les accès palustres étaient attribués à l'intervention de trois démons : l'un muni d’un marteau, l'autre d’un seau d'eau et le dernier d’un réchaud.</a:t>
            </a:r>
          </a:p>
        </p:txBody>
      </p:sp>
      <p:sp>
        <p:nvSpPr>
          <p:cNvPr id="3" name="ZoneTexte 2">
            <a:extLst>
              <a:ext uri="{FF2B5EF4-FFF2-40B4-BE49-F238E27FC236}">
                <a16:creationId xmlns:a16="http://schemas.microsoft.com/office/drawing/2014/main" id="{225B5FCE-5869-DB21-3E6E-B1EC7F3E1433}"/>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5D5FD548-2042-23B4-27CB-11B926A2D5D9}"/>
              </a:ext>
            </a:extLst>
          </p:cNvPr>
          <p:cNvSpPr>
            <a:spLocks noGrp="1"/>
          </p:cNvSpPr>
          <p:nvPr>
            <p:ph type="sldNum" sz="quarter" idx="12"/>
          </p:nvPr>
        </p:nvSpPr>
        <p:spPr/>
        <p:txBody>
          <a:bodyPr/>
          <a:lstStyle/>
          <a:p>
            <a:fld id="{5AE9D81B-91BB-401D-B233-9DA72B7E232A}" type="slidenum">
              <a:rPr lang="fr-FR" smtClean="0"/>
              <a:t>8</a:t>
            </a:fld>
            <a:endParaRPr lang="fr-FR"/>
          </a:p>
        </p:txBody>
      </p:sp>
    </p:spTree>
    <p:extLst>
      <p:ext uri="{BB962C8B-B14F-4D97-AF65-F5344CB8AC3E}">
        <p14:creationId xmlns:p14="http://schemas.microsoft.com/office/powerpoint/2010/main" val="2942924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7F796-13A8-5FF0-95AC-723E7920902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BF09739-399C-7C5E-1E49-0CC1C4AB5A52}"/>
              </a:ext>
            </a:extLst>
          </p:cNvPr>
          <p:cNvSpPr txBox="1"/>
          <p:nvPr/>
        </p:nvSpPr>
        <p:spPr>
          <a:xfrm>
            <a:off x="468261" y="599475"/>
            <a:ext cx="11723739" cy="6001643"/>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      		</a:t>
            </a:r>
            <a:r>
              <a:rPr lang="fr-FR" sz="2800" b="1" kern="100" dirty="0">
                <a:effectLst/>
                <a:latin typeface="Linux Libertine"/>
                <a:ea typeface="Times New Roman" panose="02020603050405020304" pitchFamily="18" charset="0"/>
                <a:cs typeface="Times New Roman" panose="02020603050405020304" pitchFamily="18" charset="0"/>
              </a:rPr>
              <a:t>Les maladies infectieuses </a:t>
            </a:r>
            <a:r>
              <a:rPr lang="fr-FR" sz="2800" b="1" u="sng" kern="100" dirty="0">
                <a:effectLst/>
                <a:latin typeface="Linux Libertine"/>
                <a:ea typeface="Times New Roman" panose="02020603050405020304" pitchFamily="18" charset="0"/>
                <a:cs typeface="Times New Roman" panose="02020603050405020304" pitchFamily="18" charset="0"/>
              </a:rPr>
              <a:t>au Moyen-Age </a:t>
            </a:r>
            <a:r>
              <a:rPr lang="fr-FR" sz="2800" b="1" kern="100" dirty="0">
                <a:effectLst/>
                <a:latin typeface="Linux Libertine"/>
                <a:ea typeface="Times New Roman" panose="02020603050405020304" pitchFamily="18" charset="0"/>
                <a:cs typeface="Times New Roman" panose="02020603050405020304" pitchFamily="18" charset="0"/>
              </a:rPr>
              <a:t>:</a:t>
            </a:r>
          </a:p>
          <a:p>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Au </a:t>
            </a:r>
            <a:r>
              <a:rPr lang="fr-FR" sz="2200" b="1" dirty="0">
                <a:latin typeface="Times New Roman" panose="02020603050405020304" pitchFamily="18" charset="0"/>
                <a:cs typeface="Times New Roman" panose="02020603050405020304" pitchFamily="18" charset="0"/>
              </a:rPr>
              <a:t>Moyen Âge</a:t>
            </a:r>
            <a:r>
              <a:rPr lang="fr-FR" sz="2200" dirty="0">
                <a:latin typeface="Times New Roman" panose="02020603050405020304" pitchFamily="18" charset="0"/>
                <a:cs typeface="Times New Roman" panose="02020603050405020304" pitchFamily="18" charset="0"/>
              </a:rPr>
              <a:t>, les auteurs et les médecins ont décrit des </a:t>
            </a:r>
            <a:r>
              <a:rPr lang="fr-FR" sz="2200" b="1" dirty="0">
                <a:latin typeface="Times New Roman" panose="02020603050405020304" pitchFamily="18" charset="0"/>
                <a:cs typeface="Times New Roman" panose="02020603050405020304" pitchFamily="18" charset="0"/>
              </a:rPr>
              <a:t>épidémies </a:t>
            </a:r>
            <a:r>
              <a:rPr lang="fr-FR" sz="2200" dirty="0">
                <a:latin typeface="Times New Roman" panose="02020603050405020304" pitchFamily="18" charset="0"/>
                <a:cs typeface="Times New Roman" panose="02020603050405020304" pitchFamily="18" charset="0"/>
              </a:rPr>
              <a:t>comme </a:t>
            </a:r>
            <a:r>
              <a:rPr lang="fr-FR" sz="2200" b="1" dirty="0">
                <a:latin typeface="Times New Roman" panose="02020603050405020304" pitchFamily="18" charset="0"/>
                <a:cs typeface="Times New Roman" panose="02020603050405020304" pitchFamily="18" charset="0"/>
              </a:rPr>
              <a:t>la malaria</a:t>
            </a:r>
            <a:r>
              <a:rPr lang="fr-FR" sz="2200" dirty="0">
                <a:latin typeface="Times New Roman" panose="02020603050405020304" pitchFamily="18" charset="0"/>
                <a:cs typeface="Times New Roman" panose="02020603050405020304" pitchFamily="18" charset="0"/>
              </a:rPr>
              <a:t>, </a:t>
            </a:r>
            <a:r>
              <a:rPr lang="fr-FR" sz="2200" b="1" dirty="0">
                <a:latin typeface="Times New Roman" panose="02020603050405020304" pitchFamily="18" charset="0"/>
                <a:cs typeface="Times New Roman" panose="02020603050405020304" pitchFamily="18" charset="0"/>
              </a:rPr>
              <a:t>la rougeole</a:t>
            </a:r>
            <a:r>
              <a:rPr lang="fr-FR" sz="2200" dirty="0">
                <a:latin typeface="Times New Roman" panose="02020603050405020304" pitchFamily="18" charset="0"/>
                <a:cs typeface="Times New Roman" panose="02020603050405020304" pitchFamily="18" charset="0"/>
              </a:rPr>
              <a:t>, </a:t>
            </a:r>
            <a:r>
              <a:rPr lang="fr-FR" sz="2200" b="1" dirty="0">
                <a:latin typeface="Times New Roman" panose="02020603050405020304" pitchFamily="18" charset="0"/>
                <a:cs typeface="Times New Roman" panose="02020603050405020304" pitchFamily="18" charset="0"/>
              </a:rPr>
              <a:t>la lèpre </a:t>
            </a:r>
            <a:r>
              <a:rPr lang="fr-FR" sz="2200" dirty="0">
                <a:latin typeface="Times New Roman" panose="02020603050405020304" pitchFamily="18" charset="0"/>
                <a:cs typeface="Times New Roman" panose="02020603050405020304" pitchFamily="18" charset="0"/>
              </a:rPr>
              <a:t>ou la </a:t>
            </a:r>
            <a:r>
              <a:rPr lang="fr-FR" sz="2200" b="1" dirty="0">
                <a:latin typeface="Times New Roman" panose="02020603050405020304" pitchFamily="18" charset="0"/>
                <a:cs typeface="Times New Roman" panose="02020603050405020304" pitchFamily="18" charset="0"/>
              </a:rPr>
              <a:t>variole</a:t>
            </a:r>
            <a:r>
              <a:rPr lang="fr-FR" sz="2200" dirty="0">
                <a:latin typeface="Times New Roman" panose="02020603050405020304" pitchFamily="18" charset="0"/>
                <a:cs typeface="Times New Roman" panose="02020603050405020304" pitchFamily="18" charset="0"/>
              </a:rPr>
              <a:t>. Mais la maladie qui va refaire son apparition et faire figure de fléau par l'ampleur des dégâts humains qu'elle va causer, c’est </a:t>
            </a:r>
            <a:r>
              <a:rPr lang="fr-FR" sz="2200" b="1" dirty="0">
                <a:solidFill>
                  <a:srgbClr val="C00000"/>
                </a:solidFill>
                <a:latin typeface="Times New Roman" panose="02020603050405020304" pitchFamily="18" charset="0"/>
                <a:cs typeface="Times New Roman" panose="02020603050405020304" pitchFamily="18" charset="0"/>
              </a:rPr>
              <a:t>la peste </a:t>
            </a:r>
            <a:r>
              <a:rPr lang="fr-FR" sz="2200" dirty="0">
                <a:latin typeface="Times New Roman" panose="02020603050405020304" pitchFamily="18" charset="0"/>
                <a:cs typeface="Times New Roman" panose="02020603050405020304" pitchFamily="18" charset="0"/>
              </a:rPr>
              <a:t>: Elle apparaît en 1347, en Sicile, à Messine. En fait, il y avait déjà eu un épisode de peste au VIᵉ siècle (Peste de Justinien), et on l’avait un peu oublié. Donc, quand la peste noire débute, on ne sait pas ce que c'est, et surtout comment réagir. Par contre, des médecins de l'époque ont laissé des descriptions des symptômes causés par la maladie.</a:t>
            </a:r>
          </a:p>
          <a:p>
            <a:r>
              <a:rPr lang="fr-FR" sz="2200" dirty="0">
                <a:latin typeface="Times New Roman" panose="02020603050405020304" pitchFamily="18" charset="0"/>
                <a:cs typeface="Times New Roman" panose="02020603050405020304" pitchFamily="18" charset="0"/>
              </a:rPr>
              <a:t>Les manuels de médecine et chirurgie de l’époque décrivaient en effet avec beaucoup de précision les deux formes sous lesquelles la peste arrive en Occident : « Il y a une forme qu'on appelle</a:t>
            </a:r>
            <a:r>
              <a:rPr lang="fr-FR" sz="2200" b="1" dirty="0">
                <a:latin typeface="Times New Roman" panose="02020603050405020304" pitchFamily="18" charset="0"/>
                <a:cs typeface="Times New Roman" panose="02020603050405020304" pitchFamily="18" charset="0"/>
              </a:rPr>
              <a:t> bubonique</a:t>
            </a:r>
            <a:r>
              <a:rPr lang="fr-FR" sz="2200" dirty="0">
                <a:latin typeface="Times New Roman" panose="02020603050405020304" pitchFamily="18" charset="0"/>
                <a:cs typeface="Times New Roman" panose="02020603050405020304" pitchFamily="18" charset="0"/>
              </a:rPr>
              <a:t>, c'est une peste qui donne une espèce de gros abcès et une autre </a:t>
            </a:r>
            <a:r>
              <a:rPr lang="fr-FR" sz="2200" b="1" dirty="0">
                <a:latin typeface="Times New Roman" panose="02020603050405020304" pitchFamily="18" charset="0"/>
                <a:cs typeface="Times New Roman" panose="02020603050405020304" pitchFamily="18" charset="0"/>
              </a:rPr>
              <a:t>forme qui est pulmonaire</a:t>
            </a:r>
            <a:r>
              <a:rPr lang="fr-FR" sz="2200" dirty="0">
                <a:latin typeface="Times New Roman" panose="02020603050405020304" pitchFamily="18" charset="0"/>
                <a:cs typeface="Times New Roman" panose="02020603050405020304" pitchFamily="18" charset="0"/>
              </a:rPr>
              <a:t>, qui s'accompagne de crachats de sang. » </a:t>
            </a:r>
          </a:p>
          <a:p>
            <a:r>
              <a:rPr lang="fr-FR" sz="2200" dirty="0">
                <a:latin typeface="Times New Roman" panose="02020603050405020304" pitchFamily="18" charset="0"/>
                <a:cs typeface="Times New Roman" panose="02020603050405020304" pitchFamily="18" charset="0"/>
              </a:rPr>
              <a:t>La première attaque de peste bubonique a été très violente. Seuls 20 à 40 % des malades ont pu en réchapper. Autre chiffre terrifiant : à l'époque, la peste pulmonaire, directement contagieuse, est mortelle à 100 %. On en meurt dans les trois jours, il n'y a aucune échappatoire possible. On estime qu'en six ans, entre 1347 et 1353, entre le tiers et plus de la moitié de la population urbaine est morte de la peste. </a:t>
            </a:r>
          </a:p>
        </p:txBody>
      </p:sp>
      <p:sp>
        <p:nvSpPr>
          <p:cNvPr id="3" name="ZoneTexte 2">
            <a:extLst>
              <a:ext uri="{FF2B5EF4-FFF2-40B4-BE49-F238E27FC236}">
                <a16:creationId xmlns:a16="http://schemas.microsoft.com/office/drawing/2014/main" id="{F2F6753E-0125-66A3-F02F-68C8D6907983}"/>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5" name="Espace réservé du numéro de diapositive 4">
            <a:extLst>
              <a:ext uri="{FF2B5EF4-FFF2-40B4-BE49-F238E27FC236}">
                <a16:creationId xmlns:a16="http://schemas.microsoft.com/office/drawing/2014/main" id="{9EDEF1DB-8A50-C971-4D62-40277A5AF72F}"/>
              </a:ext>
            </a:extLst>
          </p:cNvPr>
          <p:cNvSpPr>
            <a:spLocks noGrp="1"/>
          </p:cNvSpPr>
          <p:nvPr>
            <p:ph type="sldNum" sz="quarter" idx="12"/>
          </p:nvPr>
        </p:nvSpPr>
        <p:spPr/>
        <p:txBody>
          <a:bodyPr/>
          <a:lstStyle/>
          <a:p>
            <a:fld id="{5AE9D81B-91BB-401D-B233-9DA72B7E232A}" type="slidenum">
              <a:rPr lang="fr-FR" smtClean="0"/>
              <a:t>9</a:t>
            </a:fld>
            <a:endParaRPr lang="fr-FR"/>
          </a:p>
        </p:txBody>
      </p:sp>
    </p:spTree>
    <p:extLst>
      <p:ext uri="{BB962C8B-B14F-4D97-AF65-F5344CB8AC3E}">
        <p14:creationId xmlns:p14="http://schemas.microsoft.com/office/powerpoint/2010/main" val="40319484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8349</Words>
  <Application>Microsoft Office PowerPoint</Application>
  <PresentationFormat>Grand écran</PresentationFormat>
  <Paragraphs>528</Paragraphs>
  <Slides>55</Slides>
  <Notes>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55</vt:i4>
      </vt:variant>
    </vt:vector>
  </HeadingPairs>
  <TitlesOfParts>
    <vt:vector size="65" baseType="lpstr">
      <vt:lpstr>Aptos</vt:lpstr>
      <vt:lpstr>Aptos Display</vt:lpstr>
      <vt:lpstr>Aptos Narrow</vt:lpstr>
      <vt:lpstr>Arial</vt:lpstr>
      <vt:lpstr>Courier New</vt:lpstr>
      <vt:lpstr>Linux Libertine</vt:lpstr>
      <vt:lpstr>Symbol</vt:lpstr>
      <vt:lpstr>Times New Roman</vt:lpstr>
      <vt:lpstr>Wingdings</vt:lpstr>
      <vt:lpstr>Thème Office</vt:lpstr>
      <vt:lpstr>Histoire des maladies infectieuses et comment s’en protéger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Henri RECH</dc:creator>
  <cp:lastModifiedBy>Henri RECH</cp:lastModifiedBy>
  <cp:revision>91</cp:revision>
  <dcterms:created xsi:type="dcterms:W3CDTF">2024-09-25T19:55:22Z</dcterms:created>
  <dcterms:modified xsi:type="dcterms:W3CDTF">2025-11-04T10:14:53Z</dcterms:modified>
</cp:coreProperties>
</file>